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7.xml" ContentType="application/vnd.openxmlformats-officedocument.them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8.xml" ContentType="application/vnd.openxmlformats-officedocument.them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9.xml" ContentType="application/vnd.openxmlformats-officedocument.them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173" r:id="rId1"/>
    <p:sldMasterId id="2147485185" r:id="rId2"/>
    <p:sldMasterId id="2147485197" r:id="rId3"/>
    <p:sldMasterId id="2147485210" r:id="rId4"/>
    <p:sldMasterId id="2147485223" r:id="rId5"/>
    <p:sldMasterId id="2147485236" r:id="rId6"/>
    <p:sldMasterId id="2147485248" r:id="rId7"/>
    <p:sldMasterId id="2147485260" r:id="rId8"/>
    <p:sldMasterId id="2147485273" r:id="rId9"/>
    <p:sldMasterId id="2147485286" r:id="rId10"/>
  </p:sldMasterIdLst>
  <p:notesMasterIdLst>
    <p:notesMasterId r:id="rId34"/>
  </p:notesMasterIdLst>
  <p:handoutMasterIdLst>
    <p:handoutMasterId r:id="rId35"/>
  </p:handoutMasterIdLst>
  <p:sldIdLst>
    <p:sldId id="584" r:id="rId11"/>
    <p:sldId id="707" r:id="rId12"/>
    <p:sldId id="782" r:id="rId13"/>
    <p:sldId id="773" r:id="rId14"/>
    <p:sldId id="784" r:id="rId15"/>
    <p:sldId id="785" r:id="rId16"/>
    <p:sldId id="786" r:id="rId17"/>
    <p:sldId id="788" r:id="rId18"/>
    <p:sldId id="787" r:id="rId19"/>
    <p:sldId id="789" r:id="rId20"/>
    <p:sldId id="790" r:id="rId21"/>
    <p:sldId id="777" r:id="rId22"/>
    <p:sldId id="791" r:id="rId23"/>
    <p:sldId id="792" r:id="rId24"/>
    <p:sldId id="667" r:id="rId25"/>
    <p:sldId id="793" r:id="rId26"/>
    <p:sldId id="717" r:id="rId27"/>
    <p:sldId id="794" r:id="rId28"/>
    <p:sldId id="795" r:id="rId29"/>
    <p:sldId id="781" r:id="rId30"/>
    <p:sldId id="730" r:id="rId31"/>
    <p:sldId id="796" r:id="rId32"/>
    <p:sldId id="797" r:id="rId33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17" autoAdjust="0"/>
  </p:normalViewPr>
  <p:slideViewPr>
    <p:cSldViewPr>
      <p:cViewPr>
        <p:scale>
          <a:sx n="100" d="100"/>
          <a:sy n="100" d="100"/>
        </p:scale>
        <p:origin x="-680" y="4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9" d="100"/>
        <a:sy n="99" d="100"/>
      </p:scale>
      <p:origin x="0" y="4968"/>
    </p:cViewPr>
  </p:sorterViewPr>
  <p:notesViewPr>
    <p:cSldViewPr>
      <p:cViewPr varScale="1">
        <p:scale>
          <a:sx n="55" d="100"/>
          <a:sy n="55" d="100"/>
        </p:scale>
        <p:origin x="-2646" y="-90"/>
      </p:cViewPr>
      <p:guideLst>
        <p:guide orient="horz" pos="2924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0.xml"/><Relationship Id="rId21" Type="http://schemas.openxmlformats.org/officeDocument/2006/relationships/slide" Target="slides/slide11.xml"/><Relationship Id="rId22" Type="http://schemas.openxmlformats.org/officeDocument/2006/relationships/slide" Target="slides/slide12.xml"/><Relationship Id="rId23" Type="http://schemas.openxmlformats.org/officeDocument/2006/relationships/slide" Target="slides/slide13.xml"/><Relationship Id="rId24" Type="http://schemas.openxmlformats.org/officeDocument/2006/relationships/slide" Target="slides/slide14.xml"/><Relationship Id="rId25" Type="http://schemas.openxmlformats.org/officeDocument/2006/relationships/slide" Target="slides/slide15.xml"/><Relationship Id="rId26" Type="http://schemas.openxmlformats.org/officeDocument/2006/relationships/slide" Target="slides/slide16.xml"/><Relationship Id="rId27" Type="http://schemas.openxmlformats.org/officeDocument/2006/relationships/slide" Target="slides/slide17.xml"/><Relationship Id="rId28" Type="http://schemas.openxmlformats.org/officeDocument/2006/relationships/slide" Target="slides/slide18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0.xml"/><Relationship Id="rId31" Type="http://schemas.openxmlformats.org/officeDocument/2006/relationships/slide" Target="slides/slide21.xml"/><Relationship Id="rId32" Type="http://schemas.openxmlformats.org/officeDocument/2006/relationships/slide" Target="slides/slide22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3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2FA1B507-0882-7D46-9F23-1AC699F6F82E}" type="datetime1">
              <a:rPr lang="en-US" smtClean="0"/>
              <a:t>8/22/13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EF400407-2AE4-F343-8D54-C646272D7D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5996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D9693B15-EA48-6E4E-B2DC-27D59E8E6F69}" type="datetime1">
              <a:rPr lang="en-US" smtClean="0"/>
              <a:t>8/22/13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920B3A16-5D87-9F40-8049-9612A7167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150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39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39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CEC2F6A-FDB3-414F-A3DD-21AB18DA1936}" type="slidenum">
              <a:rPr lang="en-US" sz="1200">
                <a:solidFill>
                  <a:srgbClr val="000000"/>
                </a:solidFill>
              </a:rPr>
              <a:pPr eaLnBrk="1" hangingPunct="1"/>
              <a:t>1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Considered</a:t>
            </a:r>
            <a:r>
              <a:rPr lang="en-US" baseline="0" dirty="0" smtClean="0"/>
              <a:t> full implementation in 2013-2014, but SBAC testing will not begin until 2014-2015 school year</a:t>
            </a:r>
          </a:p>
          <a:p>
            <a:endParaRPr lang="en-US" baseline="0" dirty="0" smtClean="0"/>
          </a:p>
          <a:p>
            <a:r>
              <a:rPr lang="en-US" baseline="0" dirty="0" smtClean="0"/>
              <a:t>Shoreline adoptions that are Common Core aligned – Secondary Lang Arts and Social Studies, working on k-6 reading adoption. Infusing all our course development work and professional development for teachers with Common Core Standards and instructional strategies that support Common Core expectations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Two assessment consortiums creating the assessments: SBAC and PARCC (Partnership for Assessment of Readiness for</a:t>
            </a:r>
            <a:r>
              <a:rPr lang="en-US" baseline="0" dirty="0" smtClean="0">
                <a:latin typeface="Calibri" charset="0"/>
                <a:ea typeface="MS PGothic" charset="0"/>
                <a:cs typeface="MS PGothic" charset="0"/>
              </a:rPr>
              <a:t> College &amp; Career)</a:t>
            </a:r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. </a:t>
            </a:r>
          </a:p>
          <a:p>
            <a:endParaRPr lang="en-US" dirty="0" smtClean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Smarter Balanced Consortium comprised of 29 states</a:t>
            </a:r>
          </a:p>
          <a:p>
            <a:endParaRPr lang="en-US" dirty="0" smtClean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Green are governing states</a:t>
            </a:r>
          </a:p>
          <a:p>
            <a:endParaRPr lang="en-US" dirty="0" smtClean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Blue are advisory states</a:t>
            </a:r>
          </a:p>
          <a:p>
            <a:endParaRPr lang="en-US" dirty="0" smtClean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Washington is the fiscal agent of the SBAC work which means that Washington plays a central role in this work.</a:t>
            </a:r>
          </a:p>
          <a:p>
            <a:endParaRPr lang="en-US" dirty="0" smtClean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The legislature makes the final decision about which assessment system Washington adopts.</a:t>
            </a:r>
          </a:p>
          <a:p>
            <a:endParaRPr lang="en-US" dirty="0" smtClean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Will</a:t>
            </a:r>
            <a:r>
              <a:rPr lang="en-US" baseline="0" dirty="0" smtClean="0">
                <a:latin typeface="Calibri" charset="0"/>
                <a:ea typeface="MS PGothic" charset="0"/>
                <a:cs typeface="MS PGothic" charset="0"/>
              </a:rPr>
              <a:t> work more on SBAC in our next session looking at item and task specifications and next year SBAC items will play a central role in norming our grading of/expectations for student work</a:t>
            </a:r>
            <a:endParaRPr lang="en-US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This is an overview of the Overall structure of the complete document. Take a minute to notice how the standards are organized.</a:t>
            </a:r>
          </a:p>
          <a:p>
            <a:endParaRPr lang="en-US" dirty="0" smtClean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We see K-5 is separated from 6-12. Notice the addition of foundational skills on K-5 and the literacy in the content areas on  the 6-12 side</a:t>
            </a:r>
          </a:p>
          <a:p>
            <a:endParaRPr lang="en-US" dirty="0" smtClean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The Appendices are critical to this document.</a:t>
            </a: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Appendix A provides the research that supports the standards</a:t>
            </a: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Appendix B provides diverse examples of text exemplars and student samples</a:t>
            </a: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Appendix C provides informational, narrative, argumentative  writing samples. There are two samples from WA state writing assessment</a:t>
            </a:r>
          </a:p>
          <a:p>
            <a:endParaRPr lang="en-US" dirty="0" smtClean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We will get you into each of those sections in a few minutes</a:t>
            </a:r>
          </a:p>
          <a:p>
            <a:endParaRPr lang="en-US" dirty="0" smtClean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  <a:cs typeface="MS PGothic" charset="0"/>
              </a:rPr>
              <a:t>We will tab to help you locate each of these sections </a:t>
            </a:r>
          </a:p>
          <a:p>
            <a:endParaRPr lang="en-US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25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Calibri" charset="0"/>
                <a:ea typeface="MS PGothic" charset="0"/>
                <a:cs typeface="MS PGothic" charset="0"/>
              </a:rPr>
              <a:t>I</a:t>
            </a:r>
            <a:r>
              <a:rPr lang="ja-JP" altLang="en-US" dirty="0">
                <a:latin typeface="Calibri" charset="0"/>
                <a:ea typeface="MS PGothic" charset="0"/>
                <a:cs typeface="MS PGothic" charset="0"/>
              </a:rPr>
              <a:t>’</a:t>
            </a:r>
            <a:r>
              <a:rPr lang="en-US" altLang="ja-JP" dirty="0" err="1">
                <a:latin typeface="Calibri" charset="0"/>
                <a:ea typeface="MS PGothic" charset="0"/>
                <a:cs typeface="MS PGothic" charset="0"/>
              </a:rPr>
              <a:t>d</a:t>
            </a:r>
            <a:r>
              <a:rPr lang="en-US" altLang="ja-JP" dirty="0">
                <a:latin typeface="Calibri" charset="0"/>
                <a:ea typeface="MS PGothic" charset="0"/>
                <a:cs typeface="MS PGothic" charset="0"/>
              </a:rPr>
              <a:t> like to talk about the organization and the terminology of the CCSS. This is page 12 of your document but any page has the same organization. </a:t>
            </a:r>
          </a:p>
          <a:p>
            <a:endParaRPr lang="en-US" dirty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>
                <a:latin typeface="Calibri" charset="0"/>
                <a:ea typeface="MS PGothic" charset="0"/>
                <a:cs typeface="MS PGothic" charset="0"/>
              </a:rPr>
              <a:t>Reading Standards for Lit K-5 this is called the strand.</a:t>
            </a:r>
          </a:p>
          <a:p>
            <a:endParaRPr lang="en-US" dirty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>
                <a:latin typeface="Calibri" charset="0"/>
                <a:ea typeface="MS PGothic" charset="0"/>
                <a:cs typeface="MS PGothic" charset="0"/>
              </a:rPr>
              <a:t>On the right you see the code RL – does anyone want to take a guess of what this stands for? This is strand abbreviation.</a:t>
            </a:r>
          </a:p>
          <a:p>
            <a:endParaRPr lang="en-US" dirty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>
                <a:latin typeface="Calibri" charset="0"/>
                <a:ea typeface="MS PGothic" charset="0"/>
                <a:cs typeface="MS PGothic" charset="0"/>
              </a:rPr>
              <a:t>Then you see the grade levels </a:t>
            </a:r>
          </a:p>
          <a:p>
            <a:endParaRPr lang="en-US" dirty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>
                <a:latin typeface="Calibri" charset="0"/>
                <a:ea typeface="MS PGothic" charset="0"/>
                <a:cs typeface="MS PGothic" charset="0"/>
              </a:rPr>
              <a:t>Notice below that we have the sub-headings – on this page we see Key Ideas and Details and Craft and Structure. As you know there are more sub headings. </a:t>
            </a:r>
          </a:p>
          <a:p>
            <a:endParaRPr lang="en-US" dirty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>
                <a:latin typeface="Calibri" charset="0"/>
                <a:ea typeface="MS PGothic" charset="0"/>
                <a:cs typeface="MS PGothic" charset="0"/>
              </a:rPr>
              <a:t>Then there are the grade level standards. </a:t>
            </a:r>
          </a:p>
          <a:p>
            <a:endParaRPr lang="en-US" dirty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dirty="0">
                <a:latin typeface="Calibri" charset="0"/>
                <a:ea typeface="MS PGothic" charset="0"/>
                <a:cs typeface="MS PGothic" charset="0"/>
              </a:rPr>
              <a:t>Take a moment and read grade 3,4 and 5 for anchor standard 3. You can see that standard in general has to do with character. It gets deeper and more complex as students go through the grades. </a:t>
            </a:r>
          </a:p>
          <a:p>
            <a:endParaRPr lang="en-US" dirty="0">
              <a:latin typeface="Calibri" charset="0"/>
              <a:ea typeface="MS PGothic" charset="0"/>
              <a:cs typeface="MS PGothic" charset="0"/>
            </a:endParaRPr>
          </a:p>
          <a:p>
            <a:endParaRPr lang="en-US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152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D39DBF4-6499-9B41-8A2F-2855047DE557}" type="slidenum">
              <a:rPr lang="en-US" sz="1200"/>
              <a:pPr eaLnBrk="1" hangingPunct="1"/>
              <a:t>15</a:t>
            </a:fld>
            <a:endParaRPr 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66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6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6F50EDC-D0CF-D44E-BF72-12F40F42F2B4}" type="slidenum">
              <a:rPr lang="en-US" sz="1200">
                <a:solidFill>
                  <a:srgbClr val="000000"/>
                </a:solidFill>
                <a:cs typeface="Arial" charset="0"/>
              </a:rPr>
              <a:pPr eaLnBrk="1" hangingPunct="1"/>
              <a:t>17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92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endParaRPr lang="en-US" sz="12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12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9204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CA990E7-9DA2-9545-BB57-68C5CE00DDDB}" type="slidenum">
              <a:rPr lang="en-US" sz="1200">
                <a:cs typeface="Arial" charset="0"/>
              </a:rPr>
              <a:pPr eaLnBrk="1" hangingPunct="1"/>
              <a:t>18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66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6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6F50EDC-D0CF-D44E-BF72-12F40F42F2B4}" type="slidenum">
              <a:rPr lang="en-US" sz="1200">
                <a:solidFill>
                  <a:srgbClr val="000000"/>
                </a:solidFill>
                <a:cs typeface="Arial" charset="0"/>
              </a:rPr>
              <a:pPr eaLnBrk="1" hangingPunct="1"/>
              <a:t>19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12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1252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3660D8-016D-3D41-AE29-87B7A6626B7E}" type="slidenum">
              <a:rPr lang="en-US" sz="1200">
                <a:cs typeface="Arial" charset="0"/>
              </a:rPr>
              <a:pPr eaLnBrk="1" hangingPunct="1"/>
              <a:t>21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66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Could also focus on text complexity, role of evidence, instructional practices that need to change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to support kids achieving CCSS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6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6F50EDC-D0CF-D44E-BF72-12F40F42F2B4}" type="slidenum">
              <a:rPr lang="en-US" sz="1200">
                <a:solidFill>
                  <a:srgbClr val="000000"/>
                </a:solidFill>
                <a:cs typeface="Arial" charset="0"/>
              </a:rPr>
              <a:pPr eaLnBrk="1" hangingPunct="1"/>
              <a:t>22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66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6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6F50EDC-D0CF-D44E-BF72-12F40F42F2B4}" type="slidenum">
              <a:rPr lang="en-US" sz="1200">
                <a:solidFill>
                  <a:srgbClr val="000000"/>
                </a:solidFill>
                <a:cs typeface="Arial" charset="0"/>
              </a:rPr>
              <a:pPr eaLnBrk="1" hangingPunct="1"/>
              <a:t>23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Minnesota has now adopted ELA only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/>
              </a:rPr>
              <a:t>Text complexity of K-12 readings/textbooks has decreased over the last 50 years</a:t>
            </a:r>
          </a:p>
          <a:p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/>
              </a:rPr>
              <a:t>Text demands of college and career have remained consistent or increased over the last 50 years</a:t>
            </a:r>
          </a:p>
          <a:p>
            <a:endParaRPr lang="en-US" sz="1200" u="none" kern="1200" baseline="0" dirty="0" smtClean="0">
              <a:solidFill>
                <a:schemeClr val="tx1"/>
              </a:solidFill>
              <a:latin typeface="+mn-lt"/>
              <a:ea typeface="ＭＳ Ｐゴシック" pitchFamily="34" charset="-128"/>
              <a:cs typeface="ＭＳ Ｐゴシック"/>
            </a:endParaRPr>
          </a:p>
          <a:p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/>
              </a:rPr>
              <a:t>This marker held true across all genders, racial/ethnic groups, and family income levels.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an</a:t>
            </a:r>
            <a:r>
              <a:rPr lang="en-US" baseline="0" dirty="0" smtClean="0"/>
              <a:t> initiative of the Federal Government, some states were part of a pilot effort so standards were subjected to practical testing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0B3A16-5D87-9F40-8049-9612A7167BA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5.xml"/><Relationship Id="rId2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6.xml"/><Relationship Id="rId2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9.xml"/><Relationship Id="rId2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0.xml"/><Relationship Id="rId2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1.xml"/><Relationship Id="rId2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2.xml"/><Relationship Id="rId2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png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3.xml"/><Relationship Id="rId2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4.xml"/><Relationship Id="rId2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200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46005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4875" y="3200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46005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438525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46767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12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61702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599453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24577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2ACEC403-8C07-4A48-8888-45FD78450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4653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 smtClean="0">
                <a:solidFill>
                  <a:srgbClr val="CAF278"/>
                </a:solidFill>
                <a:latin typeface="Arial" charset="0"/>
              </a:defRPr>
            </a:lvl1pPr>
          </a:lstStyle>
          <a:p>
            <a:pPr>
              <a:defRPr/>
            </a:pPr>
            <a:fld id="{EB00B676-07EF-6448-9AAF-54C77198F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909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CFF59D99-E117-FF4C-8499-C5A01D8432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374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FD710F4E-2764-574E-878A-EEDFE9264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9666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BC8DE9F1-BF8D-3841-96B7-ABC4403B8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58903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E1C04B40-F7EE-0E49-B439-0768B0D71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97895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57200" y="6338888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Straight Connector 11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1DC87A9F-ED39-734C-874D-223D6CA5B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3276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AF278"/>
                </a:solidFill>
                <a:latin typeface="Arial" charset="0"/>
              </a:defRPr>
            </a:lvl1pPr>
          </a:lstStyle>
          <a:p>
            <a:pPr>
              <a:defRPr/>
            </a:pPr>
            <a:fld id="{7D61F9B7-22EE-FA49-AFA9-1D084320F9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574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Straight Connector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Presentation Title	1/11/2011  |  </a:t>
            </a:r>
            <a:fld id="{B6420708-D511-4448-821B-1C4A65F1E237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7" name="Picture 13" descr="OSPI logo black PP footer trans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Presentation Title	1/11/2011  |  </a:t>
            </a:r>
            <a:fld id="{33C9ED1D-0E9A-C242-85AD-0358E502A108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9" name="Picture 13" descr="OSPI logo black PP footer tra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40298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87C571C0-23C3-034C-8D0B-1280094B0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0343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10"/>
          <p:cNvSpPr>
            <a:spLocks noChangeShapeType="1"/>
          </p:cNvSpPr>
          <p:nvPr/>
        </p:nvSpPr>
        <p:spPr bwMode="auto">
          <a:xfrm>
            <a:off x="457200" y="6208713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323013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traight Connector 14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DC8FCC7A-F25F-E449-B86C-C054232B1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2389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BF5429C6-A01E-B242-8958-9EDAAAD76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0330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437983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DECD013C-BBBE-F742-889D-67537AE4A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80315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 smtClean="0">
                <a:solidFill>
                  <a:srgbClr val="CAF278"/>
                </a:solidFill>
                <a:latin typeface="Arial" charset="0"/>
              </a:defRPr>
            </a:lvl1pPr>
          </a:lstStyle>
          <a:p>
            <a:pPr>
              <a:defRPr/>
            </a:pPr>
            <a:fld id="{1411D4D7-28C4-D442-A893-2B78EECC0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625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88721C1B-61D0-2A4E-93AB-26B839362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74768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69DE08BB-A2A6-B949-892C-0D4520D4D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5326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169C50D0-63B5-6947-AB73-2EA55B9B8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8808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66C8FE52-9337-CA43-81DB-98C837A9C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61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200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46005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200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46005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438525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46767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14117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57200" y="6338888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Straight Connector 11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BBCA23B0-02F2-EA42-A71F-6AAFFA93D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71331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AF278"/>
                </a:solidFill>
                <a:latin typeface="Arial" charset="0"/>
              </a:defRPr>
            </a:lvl1pPr>
          </a:lstStyle>
          <a:p>
            <a:pPr>
              <a:defRPr/>
            </a:pPr>
            <a:fld id="{DE8CF97A-CAAC-4540-909F-9E1CB3CA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640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2A396B99-0576-BA46-8ABE-2535C1F1C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7169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10"/>
          <p:cNvSpPr>
            <a:spLocks noChangeShapeType="1"/>
          </p:cNvSpPr>
          <p:nvPr/>
        </p:nvSpPr>
        <p:spPr bwMode="auto">
          <a:xfrm>
            <a:off x="457200" y="6208713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323013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traight Connector 14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91226250-CA7E-364F-B9B1-D0CAB942B6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4670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346F2AF5-5062-0849-9B60-104FEACC60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23073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836243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940783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4992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89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92610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533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87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0816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solidFill>
                  <a:srgbClr val="000000"/>
                </a:solidFill>
                <a:latin typeface="Gill Sans MT" charset="0"/>
                <a:cs typeface="Arial" charset="0"/>
              </a:rPr>
              <a:t>Common Core Standards Overview	August 2011|  </a:t>
            </a:r>
            <a:fld id="{2F2AE264-48C2-5649-92B5-A1EE795A7B6F}" type="slidenum">
              <a:rPr lang="en-US" sz="1600" b="1" smtClean="0">
                <a:solidFill>
                  <a:srgbClr val="000000"/>
                </a:solidFill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solidFill>
                <a:srgbClr val="000000"/>
              </a:solidFill>
              <a:latin typeface="Gill Sans MT" charset="0"/>
              <a:cs typeface="Arial" charset="0"/>
            </a:endParaRPr>
          </a:p>
        </p:txBody>
      </p:sp>
      <p:pic>
        <p:nvPicPr>
          <p:cNvPr id="4" name="Picture 9" descr="OSPI logo black PP footer tra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3563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Straight Connector 8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solidFill>
                  <a:srgbClr val="000000"/>
                </a:solidFill>
                <a:latin typeface="Gill Sans MT" charset="0"/>
                <a:cs typeface="Arial" charset="0"/>
              </a:rPr>
              <a:t>Presentation Title	1/11/2011  |  </a:t>
            </a:r>
            <a:fld id="{634A430C-4EB8-AA41-943B-84C197528C31}" type="slidenum">
              <a:rPr lang="en-US" sz="1600" b="1" smtClean="0">
                <a:solidFill>
                  <a:srgbClr val="000000"/>
                </a:solidFill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solidFill>
                <a:srgbClr val="000000"/>
              </a:solidFill>
              <a:latin typeface="Gill Sans MT" charset="0"/>
              <a:cs typeface="Arial" charset="0"/>
            </a:endParaRPr>
          </a:p>
        </p:txBody>
      </p:sp>
      <p:pic>
        <p:nvPicPr>
          <p:cNvPr id="8" name="Picture 13" descr="OSPI logo black PP footer tra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82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52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83608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50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Straight Connector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solidFill>
                  <a:srgbClr val="000000"/>
                </a:solidFill>
                <a:latin typeface="Gill Sans MT" charset="0"/>
                <a:cs typeface="Arial" charset="0"/>
              </a:rPr>
              <a:t>Presentation Title	1/11/2011  |  </a:t>
            </a:r>
            <a:fld id="{B9485F9B-3237-F74C-B001-6E7DF434367C}" type="slidenum">
              <a:rPr lang="en-US" sz="1600" b="1" smtClean="0">
                <a:solidFill>
                  <a:srgbClr val="000000"/>
                </a:solidFill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solidFill>
                <a:srgbClr val="000000"/>
              </a:solidFill>
              <a:latin typeface="Gill Sans MT" charset="0"/>
              <a:cs typeface="Arial" charset="0"/>
            </a:endParaRPr>
          </a:p>
        </p:txBody>
      </p:sp>
      <p:pic>
        <p:nvPicPr>
          <p:cNvPr id="7" name="Picture 13" descr="OSPI logo black PP footer tra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46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31311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32726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68934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350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D572F9DA-C7FC-B44C-B979-94CEDA6C0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898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 smtClean="0">
                <a:solidFill>
                  <a:srgbClr val="CAF278"/>
                </a:solidFill>
                <a:latin typeface="Arial" charset="0"/>
              </a:defRPr>
            </a:lvl1pPr>
          </a:lstStyle>
          <a:p>
            <a:pPr>
              <a:defRPr/>
            </a:pPr>
            <a:fld id="{3D108BE5-390F-8447-ADBA-355AEB4EC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901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74593F6C-D4C7-174F-8BAC-46118E5E93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98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83092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71EFA21D-AE04-4244-813F-24AAC97C11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4965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55639143-6DFC-2B47-8A15-9A43A171C4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7842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4C1414F8-2AED-B544-AE47-A7E6F5FD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288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57200" y="6338888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Straight Connector 11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391AF905-9C6F-A64E-9835-6A44F2072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9085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AF278"/>
                </a:solidFill>
                <a:latin typeface="Arial" charset="0"/>
              </a:defRPr>
            </a:lvl1pPr>
          </a:lstStyle>
          <a:p>
            <a:pPr>
              <a:defRPr/>
            </a:pPr>
            <a:fld id="{88FD421B-8F46-4A41-879D-43A80D2E7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70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AC06986F-6AED-2745-ADE7-2AFCF74C5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7064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10"/>
          <p:cNvSpPr>
            <a:spLocks noChangeShapeType="1"/>
          </p:cNvSpPr>
          <p:nvPr/>
        </p:nvSpPr>
        <p:spPr bwMode="auto">
          <a:xfrm>
            <a:off x="457200" y="6208713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323013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traight Connector 14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F159E03C-8773-A445-891E-1D8BB3C0AE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323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56F3188B-04B4-0E44-973A-8414E18C06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0227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95868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CBB3945C-25DC-5949-BA20-74BA93E02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370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563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 smtClean="0">
                <a:solidFill>
                  <a:srgbClr val="CAF278"/>
                </a:solidFill>
                <a:latin typeface="Arial" charset="0"/>
              </a:defRPr>
            </a:lvl1pPr>
          </a:lstStyle>
          <a:p>
            <a:pPr>
              <a:defRPr/>
            </a:pPr>
            <a:fld id="{DDDE95D0-B2D3-714C-96D6-2C3E29ED3E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709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0F3661E8-BED6-0C48-9AEA-81BF3A5C54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602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786F5CAC-4D97-9649-A5D6-04AF4139A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7189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E88C5044-DDC5-ED43-BBB4-1AE4612798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492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ADE9B893-7121-4249-AF1A-7F1552B8E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7295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57200" y="6338888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Straight Connector 11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78D4CA1F-7667-D04E-B374-91EF78412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337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AF278"/>
                </a:solidFill>
                <a:latin typeface="Arial" charset="0"/>
              </a:defRPr>
            </a:lvl1pPr>
          </a:lstStyle>
          <a:p>
            <a:pPr>
              <a:defRPr/>
            </a:pPr>
            <a:fld id="{D56E5DC1-9BFE-4244-AE0B-0EF3168458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121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3E7AA3C5-5829-A447-B3A8-BF85A81F3A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064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10"/>
          <p:cNvSpPr>
            <a:spLocks noChangeShapeType="1"/>
          </p:cNvSpPr>
          <p:nvPr/>
        </p:nvSpPr>
        <p:spPr bwMode="auto">
          <a:xfrm>
            <a:off x="457200" y="6208713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323013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traight Connector 14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EC73C246-2A3C-1F41-9EC2-038DB3461F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56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E1D1DFDD-C1D7-AF45-8217-29FD20B6C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912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705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752215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40166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AEA2A044-29A1-C74C-9FFE-6B044131E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948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 smtClean="0">
                <a:solidFill>
                  <a:srgbClr val="CAF278"/>
                </a:solidFill>
                <a:latin typeface="Arial" charset="0"/>
              </a:defRPr>
            </a:lvl1pPr>
          </a:lstStyle>
          <a:p>
            <a:pPr>
              <a:defRPr/>
            </a:pPr>
            <a:fld id="{A9712CA7-5477-DB46-9F30-6362F80A1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49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543E3522-0B06-6B4B-B915-0FFA9C599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8848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19B43B12-7C44-844B-9867-DCD2E40109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65041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9D162FF5-1F61-C140-9EEE-679A90A61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17850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0235D6AA-3F60-0545-ABE2-A6F4AB3E60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133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57200" y="6338888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Straight Connector 11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95D655F3-2B3C-8B4B-8225-4ADBAF716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757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AF278"/>
                </a:solidFill>
                <a:latin typeface="Arial" charset="0"/>
              </a:defRPr>
            </a:lvl1pPr>
          </a:lstStyle>
          <a:p>
            <a:pPr>
              <a:defRPr/>
            </a:pPr>
            <a:fld id="{B7F0D2CE-34B5-9B4F-842C-BEEF75D06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8855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1508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AE48C259-7836-104E-922E-C7F4C7D15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8438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10"/>
          <p:cNvSpPr>
            <a:spLocks noChangeShapeType="1"/>
          </p:cNvSpPr>
          <p:nvPr/>
        </p:nvSpPr>
        <p:spPr bwMode="auto">
          <a:xfrm>
            <a:off x="457200" y="6208713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323013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traight Connector 14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CF26D7D6-0959-1A44-BBA1-6FA47AB103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7494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C87EC15B-6CF5-4147-9DE0-EA1544BCD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562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8012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200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46005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4875" y="3200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46005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438525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46767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34523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5247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94422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2751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4457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36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Common Core Standards Overview	August 2011|  </a:t>
            </a:r>
            <a:fld id="{47B2D785-C9BC-A042-ACB6-B1372623B8A8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4" name="Picture 9" descr="OSPI logo black PP footer trans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Common Core Standards Overview	August 2011|  </a:t>
            </a:r>
            <a:fld id="{38DFD1FA-D0EB-5F4D-B319-6C90B54A2EFB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6" name="Picture 9" descr="OSPI logo black PP footer tra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316198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Common Core Standards Overview	August 2011|  </a:t>
            </a:r>
            <a:fld id="{62BEEC91-D982-A64E-8E41-35321F0B0A49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4" name="Picture 9" descr="OSPI logo black PP footer trans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Common Core Standards Overview	August 2011|  </a:t>
            </a:r>
            <a:fld id="{CD482B0F-2B9E-244A-A567-A2E7103AE826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6" name="Picture 9" descr="OSPI logo black PP footer tra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13341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Straight Connector 8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Presentation Title	1/11/2011  |  </a:t>
            </a:r>
            <a:fld id="{B5172F1B-88E0-1A47-B022-62620F00C226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8" name="Picture 13" descr="OSPI logo black PP footer trans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Presentation Title	1/11/2011  |  </a:t>
            </a:r>
            <a:fld id="{CB254799-CF99-A74D-A597-5DF3198A68D3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10" name="Picture 13" descr="OSPI logo black PP footer tra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54359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5984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25923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Straight Connector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Presentation Title	1/11/2011  |  </a:t>
            </a:r>
            <a:fld id="{6F79E5C3-89C3-E64C-8ACB-35286840345E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7" name="Picture 13" descr="OSPI logo black PP footer trans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Presentation Title	1/11/2011  |  </a:t>
            </a:r>
            <a:fld id="{A5E58A22-2677-194D-89EC-6FCBF4C5FA70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9" name="Picture 13" descr="OSPI logo black PP footer tra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44757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56863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200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46005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200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46005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438525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46767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1552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75326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8158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69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Straight Connector 8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Presentation Title	1/11/2011  |  </a:t>
            </a:r>
            <a:fld id="{57D79234-7C46-CD4C-A2FD-4A992CC98AB6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8" name="Picture 13" descr="OSPI logo black PP footer trans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Presentation Title	1/11/2011  |  </a:t>
            </a:r>
            <a:fld id="{FDE11B41-EAD4-FD4D-B81D-6FE4E67AE20E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10" name="Picture 13" descr="OSPI logo black PP footer tra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1345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674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80862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solidFill>
                  <a:srgbClr val="000000"/>
                </a:solidFill>
                <a:latin typeface="Gill Sans MT" charset="0"/>
                <a:cs typeface="Arial" charset="0"/>
              </a:rPr>
              <a:t>Common Core Standards Overview	August 2011|  </a:t>
            </a:r>
            <a:fld id="{56855BC9-7424-374A-9790-D1BFF0AD373E}" type="slidenum">
              <a:rPr lang="en-US" sz="1600" b="1" smtClean="0">
                <a:solidFill>
                  <a:srgbClr val="000000"/>
                </a:solidFill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solidFill>
                <a:srgbClr val="000000"/>
              </a:solidFill>
              <a:latin typeface="Gill Sans MT" charset="0"/>
              <a:cs typeface="Arial" charset="0"/>
            </a:endParaRPr>
          </a:p>
        </p:txBody>
      </p:sp>
      <p:pic>
        <p:nvPicPr>
          <p:cNvPr id="4" name="Picture 9" descr="OSPI logo black PP footer tra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511107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Straight Connector 8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solidFill>
                  <a:srgbClr val="000000"/>
                </a:solidFill>
                <a:latin typeface="Gill Sans MT" charset="0"/>
                <a:cs typeface="Arial" charset="0"/>
              </a:rPr>
              <a:t>Presentation Title	1/11/2011  |  </a:t>
            </a:r>
            <a:fld id="{8A203A10-6008-AE45-9C73-2D8588C06FDD}" type="slidenum">
              <a:rPr lang="en-US" sz="1600" b="1" smtClean="0">
                <a:solidFill>
                  <a:srgbClr val="000000"/>
                </a:solidFill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solidFill>
                <a:srgbClr val="000000"/>
              </a:solidFill>
              <a:latin typeface="Gill Sans MT" charset="0"/>
              <a:cs typeface="Arial" charset="0"/>
            </a:endParaRPr>
          </a:p>
        </p:txBody>
      </p:sp>
      <p:pic>
        <p:nvPicPr>
          <p:cNvPr id="8" name="Picture 13" descr="OSPI logo black PP footer tra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04434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88609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2558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Straight Connector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solidFill>
                  <a:srgbClr val="000000"/>
                </a:solidFill>
                <a:latin typeface="Gill Sans MT" charset="0"/>
                <a:cs typeface="Arial" charset="0"/>
              </a:rPr>
              <a:t>Presentation Title	1/11/2011  |  </a:t>
            </a:r>
            <a:fld id="{87222481-C879-0143-8C48-9DD5C51D1E3F}" type="slidenum">
              <a:rPr lang="en-US" sz="1600" b="1" smtClean="0">
                <a:solidFill>
                  <a:srgbClr val="000000"/>
                </a:solidFill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solidFill>
                <a:srgbClr val="000000"/>
              </a:solidFill>
              <a:latin typeface="Gill Sans MT" charset="0"/>
              <a:cs typeface="Arial" charset="0"/>
            </a:endParaRPr>
          </a:p>
        </p:txBody>
      </p:sp>
      <p:pic>
        <p:nvPicPr>
          <p:cNvPr id="7" name="Picture 13" descr="OSPI logo black PP footer tra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947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727571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7938"/>
            <a:ext cx="9120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OSPI logo black PP footer tra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5303838"/>
            <a:ext cx="74771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60933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72284CC2-18B9-E349-A03A-A2D79E60F5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5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70830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 smtClean="0">
                <a:solidFill>
                  <a:srgbClr val="CAF278"/>
                </a:solidFill>
                <a:latin typeface="Arial" charset="0"/>
              </a:defRPr>
            </a:lvl1pPr>
          </a:lstStyle>
          <a:p>
            <a:pPr>
              <a:defRPr/>
            </a:pPr>
            <a:fld id="{1EF5E23A-B482-444F-9CEE-5771649A00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42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78C4133E-6F8C-2A4D-BDD1-770FFF8C5C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25987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F3ED667F-0002-5D44-B0AD-D14F51823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4467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5D6F68AD-F03B-644F-ADA1-533D4A8117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500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6B4DED7D-F027-A84D-8966-9A59FA612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24864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57200" y="6338888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Straight Connector 11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FB1E5895-52CC-CB44-9880-82E258ABA7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4904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CAF278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AF278"/>
                </a:solidFill>
                <a:latin typeface="Arial" charset="0"/>
              </a:defRPr>
            </a:lvl1pPr>
          </a:lstStyle>
          <a:p>
            <a:pPr>
              <a:defRPr/>
            </a:pPr>
            <a:fld id="{7B251374-07F8-F24C-BAC0-88C0A4519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5395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A2D4BEC9-8952-3648-B1F1-2302FDD4F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0289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10"/>
          <p:cNvSpPr>
            <a:spLocks noChangeShapeType="1"/>
          </p:cNvSpPr>
          <p:nvPr/>
        </p:nvSpPr>
        <p:spPr bwMode="auto">
          <a:xfrm>
            <a:off x="457200" y="6208713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323013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traight Connector 14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A0664216-E8E3-894E-A2B2-C3761BA5E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20323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54381858-44AB-D344-9FFC-F16FE237CD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2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3.xml"/><Relationship Id="rId12" Type="http://schemas.openxmlformats.org/officeDocument/2006/relationships/slideLayout" Target="../slideLayouts/slideLayout124.xml"/><Relationship Id="rId13" Type="http://schemas.openxmlformats.org/officeDocument/2006/relationships/slideLayout" Target="../slideLayouts/slideLayout125.xml"/><Relationship Id="rId14" Type="http://schemas.openxmlformats.org/officeDocument/2006/relationships/slideLayout" Target="../slideLayouts/slideLayout126.xml"/><Relationship Id="rId15" Type="http://schemas.openxmlformats.org/officeDocument/2006/relationships/slideLayout" Target="../slideLayouts/slideLayout127.xml"/><Relationship Id="rId16" Type="http://schemas.openxmlformats.org/officeDocument/2006/relationships/theme" Target="../theme/theme10.xml"/><Relationship Id="rId17" Type="http://schemas.openxmlformats.org/officeDocument/2006/relationships/image" Target="../media/image5.png"/><Relationship Id="rId1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theme" Target="../theme/theme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7.xml"/><Relationship Id="rId13" Type="http://schemas.openxmlformats.org/officeDocument/2006/relationships/theme" Target="../theme/theme3.xml"/><Relationship Id="rId14" Type="http://schemas.openxmlformats.org/officeDocument/2006/relationships/image" Target="../media/image5.png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0.xml"/><Relationship Id="rId14" Type="http://schemas.openxmlformats.org/officeDocument/2006/relationships/theme" Target="../theme/theme4.xml"/><Relationship Id="rId15" Type="http://schemas.openxmlformats.org/officeDocument/2006/relationships/image" Target="../media/image5.png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3.xml"/><Relationship Id="rId14" Type="http://schemas.openxmlformats.org/officeDocument/2006/relationships/theme" Target="../theme/theme5.xml"/><Relationship Id="rId15" Type="http://schemas.openxmlformats.org/officeDocument/2006/relationships/image" Target="../media/image5.png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Relationship Id="rId3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5.xml"/><Relationship Id="rId6" Type="http://schemas.openxmlformats.org/officeDocument/2006/relationships/slideLayout" Target="../slideLayouts/slideLayout56.xml"/><Relationship Id="rId7" Type="http://schemas.openxmlformats.org/officeDocument/2006/relationships/slideLayout" Target="../slideLayouts/slideLayout57.xml"/><Relationship Id="rId8" Type="http://schemas.openxmlformats.org/officeDocument/2006/relationships/slideLayout" Target="../slideLayouts/slideLayout58.xml"/><Relationship Id="rId9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5.xml"/><Relationship Id="rId13" Type="http://schemas.openxmlformats.org/officeDocument/2006/relationships/theme" Target="../theme/theme6.xml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8.xml"/><Relationship Id="rId6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0.xml"/><Relationship Id="rId8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3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87.xml"/><Relationship Id="rId13" Type="http://schemas.openxmlformats.org/officeDocument/2006/relationships/theme" Target="../theme/theme7.xml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9.xml"/><Relationship Id="rId5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2.xml"/><Relationship Id="rId8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5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0.xml"/><Relationship Id="rId14" Type="http://schemas.openxmlformats.org/officeDocument/2006/relationships/theme" Target="../theme/theme8.xml"/><Relationship Id="rId15" Type="http://schemas.openxmlformats.org/officeDocument/2006/relationships/image" Target="../media/image5.png"/><Relationship Id="rId1" Type="http://schemas.openxmlformats.org/officeDocument/2006/relationships/slideLayout" Target="../slideLayouts/slideLayout88.xml"/><Relationship Id="rId2" Type="http://schemas.openxmlformats.org/officeDocument/2006/relationships/slideLayout" Target="../slideLayouts/slideLayout89.xml"/><Relationship Id="rId3" Type="http://schemas.openxmlformats.org/officeDocument/2006/relationships/slideLayout" Target="../slideLayouts/slideLayout90.xml"/><Relationship Id="rId4" Type="http://schemas.openxmlformats.org/officeDocument/2006/relationships/slideLayout" Target="../slideLayouts/slideLayout91.xml"/><Relationship Id="rId5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4.xml"/><Relationship Id="rId8" Type="http://schemas.openxmlformats.org/officeDocument/2006/relationships/slideLayout" Target="../slideLayouts/slideLayout95.xml"/><Relationship Id="rId9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9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2.xml"/><Relationship Id="rId13" Type="http://schemas.openxmlformats.org/officeDocument/2006/relationships/theme" Target="../theme/theme9.xml"/><Relationship Id="rId14" Type="http://schemas.openxmlformats.org/officeDocument/2006/relationships/image" Target="../media/image5.png"/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07.xml"/><Relationship Id="rId8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9" name="Straight Connector 28"/>
          <p:cNvSpPr>
            <a:spLocks noChangeShapeType="1"/>
          </p:cNvSpPr>
          <p:nvPr/>
        </p:nvSpPr>
        <p:spPr bwMode="auto">
          <a:xfrm>
            <a:off x="457200" y="1219200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0" name="TextBox 10"/>
          <p:cNvSpPr txBox="1">
            <a:spLocks noChangeArrowheads="1"/>
          </p:cNvSpPr>
          <p:nvPr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Common Core State Standards Overview 	August 2011|  </a:t>
            </a:r>
            <a:fld id="{96CE6B0C-D79E-424E-9D31-662262E8EFDB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1031" name="Picture 11" descr="OSPI logo black PP footer transp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0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Common Core State Standards Overview 	August 2011|  </a:t>
            </a:r>
            <a:fld id="{42AB0E53-B9BF-C14F-B14C-CB63ED4D1B14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1033" name="Picture 11" descr="OSPI logo black PP footer transp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526" r:id="rId1"/>
    <p:sldLayoutId id="2147490506" r:id="rId2"/>
    <p:sldLayoutId id="2147490527" r:id="rId3"/>
    <p:sldLayoutId id="2147490507" r:id="rId4"/>
    <p:sldLayoutId id="2147490508" r:id="rId5"/>
    <p:sldLayoutId id="2147490509" r:id="rId6"/>
    <p:sldLayoutId id="2147490528" r:id="rId7"/>
    <p:sldLayoutId id="2147490529" r:id="rId8"/>
    <p:sldLayoutId id="2147490530" r:id="rId9"/>
    <p:sldLayoutId id="2147490510" r:id="rId10"/>
    <p:sldLayoutId id="214749053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ＭＳ Ｐゴシック" pitchFamily="34" charset="-128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charset="0"/>
        <a:buChar char=""/>
        <a:defRPr sz="2600" kern="1200"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charset="0"/>
        <a:buChar char=""/>
        <a:defRPr sz="2300" kern="1200">
          <a:solidFill>
            <a:schemeClr val="tx2"/>
          </a:solidFill>
          <a:latin typeface="+mn-lt"/>
          <a:ea typeface="ＭＳ Ｐゴシック" pitchFamily="-108" charset="-128"/>
          <a:cs typeface="ＭＳ Ｐゴシック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charset="0"/>
        <a:buChar char="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charset="0"/>
        <a:buChar char=""/>
        <a:defRPr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"/>
        <a:defRPr sz="16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44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3E3D2D"/>
                </a:solidFill>
                <a:latin typeface="Gill Sans MT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E3D2D"/>
                </a:solidFill>
                <a:latin typeface="Gill Sans MT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3E3D2D"/>
                </a:solidFill>
                <a:latin typeface="Gill Sans MT" charset="0"/>
                <a:cs typeface="Arial" charset="0"/>
              </a:defRPr>
            </a:lvl1pPr>
          </a:lstStyle>
          <a:p>
            <a:pPr>
              <a:defRPr/>
            </a:pPr>
            <a:fld id="{A19455E2-7138-144F-9CBA-D1870F370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455" name="Straight Connector 27"/>
          <p:cNvSpPr>
            <a:spLocks noChangeShapeType="1"/>
          </p:cNvSpPr>
          <p:nvPr/>
        </p:nvSpPr>
        <p:spPr bwMode="auto">
          <a:xfrm>
            <a:off x="457200" y="6057900"/>
            <a:ext cx="8229600" cy="0"/>
          </a:xfrm>
          <a:prstGeom prst="line">
            <a:avLst/>
          </a:prstGeom>
          <a:noFill/>
          <a:ln w="9525">
            <a:solidFill>
              <a:srgbClr val="99CC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56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>
            <a:solidFill>
              <a:srgbClr val="99CC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323013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4458" name="Picture 1" descr="ccss_logo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164263"/>
            <a:ext cx="60960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618" r:id="rId1"/>
    <p:sldLayoutId id="2147490619" r:id="rId2"/>
    <p:sldLayoutId id="2147490620" r:id="rId3"/>
    <p:sldLayoutId id="2147490621" r:id="rId4"/>
    <p:sldLayoutId id="2147490622" r:id="rId5"/>
    <p:sldLayoutId id="2147490623" r:id="rId6"/>
    <p:sldLayoutId id="2147490624" r:id="rId7"/>
    <p:sldLayoutId id="2147490625" r:id="rId8"/>
    <p:sldLayoutId id="2147490626" r:id="rId9"/>
    <p:sldLayoutId id="2147490627" r:id="rId10"/>
    <p:sldLayoutId id="2147490628" r:id="rId11"/>
    <p:sldLayoutId id="2147490629" r:id="rId12"/>
    <p:sldLayoutId id="2147490630" r:id="rId13"/>
    <p:sldLayoutId id="2147490631" r:id="rId14"/>
    <p:sldLayoutId id="2147490632" r:id="rId1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charset="0"/>
        <a:buChar char=""/>
        <a:defRPr sz="2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charset="0"/>
        <a:buChar char=""/>
        <a:defRPr sz="23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charset="0"/>
        <a:buChar char="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635B4E"/>
        </a:buClr>
        <a:buSzPct val="70000"/>
        <a:buFont typeface="Wingdings" charset="0"/>
        <a:buChar char="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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196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7" name="Straight Connector 28"/>
          <p:cNvSpPr>
            <a:spLocks noChangeShapeType="1"/>
          </p:cNvSpPr>
          <p:nvPr/>
        </p:nvSpPr>
        <p:spPr bwMode="auto">
          <a:xfrm>
            <a:off x="457200" y="1219200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0" name="TextBox 10"/>
          <p:cNvSpPr txBox="1">
            <a:spLocks noChangeArrowheads="1"/>
          </p:cNvSpPr>
          <p:nvPr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solidFill>
                  <a:srgbClr val="000000"/>
                </a:solidFill>
                <a:latin typeface="Gill Sans MT" charset="0"/>
                <a:cs typeface="Arial" charset="0"/>
              </a:rPr>
              <a:t>Common Core State Standards Overview 	August 2011|  </a:t>
            </a:r>
            <a:fld id="{430A78B3-712E-0A47-A059-EB72D6C627CF}" type="slidenum">
              <a:rPr lang="en-US" sz="1600" b="1" smtClean="0">
                <a:solidFill>
                  <a:srgbClr val="000000"/>
                </a:solidFill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solidFill>
                <a:srgbClr val="000000"/>
              </a:solidFill>
              <a:latin typeface="Gill Sans MT" charset="0"/>
              <a:cs typeface="Arial" charset="0"/>
            </a:endParaRPr>
          </a:p>
        </p:txBody>
      </p:sp>
      <p:pic>
        <p:nvPicPr>
          <p:cNvPr id="8199" name="Picture 11" descr="OSPI logo black PP footer transp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532" r:id="rId1"/>
    <p:sldLayoutId id="2147490511" r:id="rId2"/>
    <p:sldLayoutId id="2147490533" r:id="rId3"/>
    <p:sldLayoutId id="2147490512" r:id="rId4"/>
    <p:sldLayoutId id="2147490513" r:id="rId5"/>
    <p:sldLayoutId id="2147490514" r:id="rId6"/>
    <p:sldLayoutId id="2147490534" r:id="rId7"/>
    <p:sldLayoutId id="2147490535" r:id="rId8"/>
    <p:sldLayoutId id="2147490536" r:id="rId9"/>
    <p:sldLayoutId id="2147490515" r:id="rId10"/>
    <p:sldLayoutId id="2147490537" r:id="rId11"/>
    <p:sldLayoutId id="2147490538" r:id="rId12"/>
    <p:sldLayoutId id="2147490539" r:id="rId13"/>
    <p:sldLayoutId id="2147490540" r:id="rId14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ＭＳ Ｐゴシック" pitchFamily="34" charset="-128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charset="0"/>
        <a:buChar char=""/>
        <a:defRPr sz="2600" kern="1200"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charset="0"/>
        <a:buChar char=""/>
        <a:defRPr sz="2300" kern="1200">
          <a:solidFill>
            <a:schemeClr val="tx2"/>
          </a:solidFill>
          <a:latin typeface="+mn-lt"/>
          <a:ea typeface="ＭＳ Ｐゴシック" pitchFamily="-108" charset="-128"/>
          <a:cs typeface="ＭＳ Ｐゴシック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charset="0"/>
        <a:buChar char="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charset="0"/>
        <a:buChar char=""/>
        <a:defRPr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"/>
        <a:defRPr sz="16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843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3E3D2D"/>
                </a:solidFill>
                <a:latin typeface="Gill Sans MT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E3D2D"/>
                </a:solidFill>
                <a:latin typeface="Gill Sans MT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3E3D2D"/>
                </a:solidFill>
                <a:latin typeface="Gill Sans MT" charset="0"/>
                <a:cs typeface="Arial" charset="0"/>
              </a:defRPr>
            </a:lvl1pPr>
          </a:lstStyle>
          <a:p>
            <a:pPr>
              <a:defRPr/>
            </a:pPr>
            <a:fld id="{7AC0B949-5569-334E-AC86-3E827B911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8439" name="Straight Connector 27"/>
          <p:cNvSpPr>
            <a:spLocks noChangeShapeType="1"/>
          </p:cNvSpPr>
          <p:nvPr/>
        </p:nvSpPr>
        <p:spPr bwMode="auto">
          <a:xfrm>
            <a:off x="457200" y="6057900"/>
            <a:ext cx="8229600" cy="0"/>
          </a:xfrm>
          <a:prstGeom prst="line">
            <a:avLst/>
          </a:prstGeom>
          <a:noFill/>
          <a:ln w="9525">
            <a:solidFill>
              <a:srgbClr val="99CC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0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>
            <a:solidFill>
              <a:srgbClr val="99CC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323013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8442" name="Picture 1" descr="ccss_logo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164263"/>
            <a:ext cx="60960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541" r:id="rId1"/>
    <p:sldLayoutId id="2147490542" r:id="rId2"/>
    <p:sldLayoutId id="2147490543" r:id="rId3"/>
    <p:sldLayoutId id="2147490544" r:id="rId4"/>
    <p:sldLayoutId id="2147490545" r:id="rId5"/>
    <p:sldLayoutId id="2147490546" r:id="rId6"/>
    <p:sldLayoutId id="2147490547" r:id="rId7"/>
    <p:sldLayoutId id="2147490548" r:id="rId8"/>
    <p:sldLayoutId id="2147490549" r:id="rId9"/>
    <p:sldLayoutId id="2147490550" r:id="rId10"/>
    <p:sldLayoutId id="2147490551" r:id="rId11"/>
    <p:sldLayoutId id="2147490552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charset="0"/>
        <a:buChar char=""/>
        <a:defRPr sz="2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charset="0"/>
        <a:buChar char=""/>
        <a:defRPr sz="23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charset="0"/>
        <a:buChar char="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635B4E"/>
        </a:buClr>
        <a:buSzPct val="70000"/>
        <a:buFont typeface="Wingdings" charset="0"/>
        <a:buChar char="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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174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3E3D2D"/>
                </a:solidFill>
                <a:latin typeface="Gill Sans MT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E3D2D"/>
                </a:solidFill>
                <a:latin typeface="Gill Sans MT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3E3D2D"/>
                </a:solidFill>
                <a:latin typeface="Gill Sans MT" charset="0"/>
                <a:cs typeface="Arial" charset="0"/>
              </a:defRPr>
            </a:lvl1pPr>
          </a:lstStyle>
          <a:p>
            <a:pPr>
              <a:defRPr/>
            </a:pPr>
            <a:fld id="{9D03D7E5-9DDA-2249-8727-6B78FB429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1751" name="Straight Connector 27"/>
          <p:cNvSpPr>
            <a:spLocks noChangeShapeType="1"/>
          </p:cNvSpPr>
          <p:nvPr/>
        </p:nvSpPr>
        <p:spPr bwMode="auto">
          <a:xfrm>
            <a:off x="457200" y="6057900"/>
            <a:ext cx="8229600" cy="0"/>
          </a:xfrm>
          <a:prstGeom prst="line">
            <a:avLst/>
          </a:prstGeom>
          <a:noFill/>
          <a:ln w="9525">
            <a:solidFill>
              <a:srgbClr val="99CC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2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>
            <a:solidFill>
              <a:srgbClr val="99CC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323013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1754" name="Picture 1" descr="ccss_logo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164263"/>
            <a:ext cx="60960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553" r:id="rId1"/>
    <p:sldLayoutId id="2147490554" r:id="rId2"/>
    <p:sldLayoutId id="2147490555" r:id="rId3"/>
    <p:sldLayoutId id="2147490556" r:id="rId4"/>
    <p:sldLayoutId id="2147490557" r:id="rId5"/>
    <p:sldLayoutId id="2147490558" r:id="rId6"/>
    <p:sldLayoutId id="2147490559" r:id="rId7"/>
    <p:sldLayoutId id="2147490560" r:id="rId8"/>
    <p:sldLayoutId id="2147490561" r:id="rId9"/>
    <p:sldLayoutId id="2147490562" r:id="rId10"/>
    <p:sldLayoutId id="2147490563" r:id="rId11"/>
    <p:sldLayoutId id="2147490564" r:id="rId12"/>
    <p:sldLayoutId id="2147490565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charset="0"/>
        <a:buChar char=""/>
        <a:defRPr sz="2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charset="0"/>
        <a:buChar char=""/>
        <a:defRPr sz="23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charset="0"/>
        <a:buChar char="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635B4E"/>
        </a:buClr>
        <a:buSzPct val="70000"/>
        <a:buFont typeface="Wingdings" charset="0"/>
        <a:buChar char="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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608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3E3D2D"/>
                </a:solidFill>
                <a:latin typeface="Gill Sans MT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E3D2D"/>
                </a:solidFill>
                <a:latin typeface="Gill Sans MT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3E3D2D"/>
                </a:solidFill>
                <a:latin typeface="Gill Sans MT" charset="0"/>
                <a:cs typeface="Arial" charset="0"/>
              </a:defRPr>
            </a:lvl1pPr>
          </a:lstStyle>
          <a:p>
            <a:pPr>
              <a:defRPr/>
            </a:pPr>
            <a:fld id="{D024E5F6-7120-BE44-924E-778344D57C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6087" name="Straight Connector 27"/>
          <p:cNvSpPr>
            <a:spLocks noChangeShapeType="1"/>
          </p:cNvSpPr>
          <p:nvPr/>
        </p:nvSpPr>
        <p:spPr bwMode="auto">
          <a:xfrm>
            <a:off x="457200" y="6057900"/>
            <a:ext cx="8229600" cy="0"/>
          </a:xfrm>
          <a:prstGeom prst="line">
            <a:avLst/>
          </a:prstGeom>
          <a:noFill/>
          <a:ln w="9525">
            <a:solidFill>
              <a:srgbClr val="99CC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8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>
            <a:solidFill>
              <a:srgbClr val="99CC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323013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6090" name="Picture 1" descr="ccss_logo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164263"/>
            <a:ext cx="60960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566" r:id="rId1"/>
    <p:sldLayoutId id="2147490567" r:id="rId2"/>
    <p:sldLayoutId id="2147490568" r:id="rId3"/>
    <p:sldLayoutId id="2147490569" r:id="rId4"/>
    <p:sldLayoutId id="2147490570" r:id="rId5"/>
    <p:sldLayoutId id="2147490571" r:id="rId6"/>
    <p:sldLayoutId id="2147490572" r:id="rId7"/>
    <p:sldLayoutId id="2147490573" r:id="rId8"/>
    <p:sldLayoutId id="2147490574" r:id="rId9"/>
    <p:sldLayoutId id="2147490575" r:id="rId10"/>
    <p:sldLayoutId id="2147490576" r:id="rId11"/>
    <p:sldLayoutId id="2147490577" r:id="rId12"/>
    <p:sldLayoutId id="2147490578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charset="0"/>
        <a:buChar char=""/>
        <a:defRPr sz="2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charset="0"/>
        <a:buChar char=""/>
        <a:defRPr sz="23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charset="0"/>
        <a:buChar char="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635B4E"/>
        </a:buClr>
        <a:buSzPct val="70000"/>
        <a:buFont typeface="Wingdings" charset="0"/>
        <a:buChar char="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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041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0420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21" name="Straight Connector 28"/>
          <p:cNvSpPr>
            <a:spLocks noChangeShapeType="1"/>
          </p:cNvSpPr>
          <p:nvPr/>
        </p:nvSpPr>
        <p:spPr bwMode="auto">
          <a:xfrm>
            <a:off x="457200" y="1219200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0" name="TextBox 10"/>
          <p:cNvSpPr txBox="1">
            <a:spLocks noChangeArrowheads="1"/>
          </p:cNvSpPr>
          <p:nvPr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Common Core State Standards Overview 	August 2011|  </a:t>
            </a:r>
            <a:fld id="{829187BD-DE9B-504B-98E4-21029A0D171B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60423" name="Picture 11" descr="OSPI logo black PP footer transp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0"/>
          <p:cNvSpPr txBox="1">
            <a:spLocks noChangeArrowheads="1"/>
          </p:cNvSpPr>
          <p:nvPr userDrawn="1"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latin typeface="Gill Sans MT" charset="0"/>
                <a:cs typeface="Arial" charset="0"/>
              </a:rPr>
              <a:t>Common Core State Standards Overview 	August 2011|  </a:t>
            </a:r>
            <a:fld id="{6CFA80FB-3BB7-9D45-98FB-FBCBC5727F94}" type="slidenum">
              <a:rPr lang="en-US" sz="1600" b="1" smtClean="0"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latin typeface="Gill Sans MT" charset="0"/>
              <a:cs typeface="Arial" charset="0"/>
            </a:endParaRPr>
          </a:p>
        </p:txBody>
      </p:sp>
      <p:pic>
        <p:nvPicPr>
          <p:cNvPr id="60425" name="Picture 11" descr="OSPI logo black PP footer transp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579" r:id="rId1"/>
    <p:sldLayoutId id="2147490516" r:id="rId2"/>
    <p:sldLayoutId id="2147490580" r:id="rId3"/>
    <p:sldLayoutId id="2147490517" r:id="rId4"/>
    <p:sldLayoutId id="2147490518" r:id="rId5"/>
    <p:sldLayoutId id="2147490519" r:id="rId6"/>
    <p:sldLayoutId id="2147490581" r:id="rId7"/>
    <p:sldLayoutId id="2147490582" r:id="rId8"/>
    <p:sldLayoutId id="2147490583" r:id="rId9"/>
    <p:sldLayoutId id="2147490520" r:id="rId10"/>
    <p:sldLayoutId id="2147490584" r:id="rId11"/>
    <p:sldLayoutId id="2147490585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ＭＳ Ｐゴシック" pitchFamily="34" charset="-128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charset="0"/>
        <a:buChar char=""/>
        <a:defRPr sz="2600" kern="1200"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charset="0"/>
        <a:buChar char=""/>
        <a:defRPr sz="2300" kern="1200">
          <a:solidFill>
            <a:schemeClr val="tx2"/>
          </a:solidFill>
          <a:latin typeface="+mn-lt"/>
          <a:ea typeface="ＭＳ Ｐゴシック" pitchFamily="-108" charset="-128"/>
          <a:cs typeface="ＭＳ Ｐゴシック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charset="0"/>
        <a:buChar char="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charset="0"/>
        <a:buChar char=""/>
        <a:defRPr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"/>
        <a:defRPr sz="16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861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8612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13" name="Straight Connector 28"/>
          <p:cNvSpPr>
            <a:spLocks noChangeShapeType="1"/>
          </p:cNvSpPr>
          <p:nvPr/>
        </p:nvSpPr>
        <p:spPr bwMode="auto">
          <a:xfrm>
            <a:off x="457200" y="1219200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0" name="TextBox 10"/>
          <p:cNvSpPr txBox="1">
            <a:spLocks noChangeArrowheads="1"/>
          </p:cNvSpPr>
          <p:nvPr/>
        </p:nvSpPr>
        <p:spPr bwMode="auto">
          <a:xfrm>
            <a:off x="533400" y="6400800"/>
            <a:ext cx="845820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0063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solidFill>
                  <a:srgbClr val="000000"/>
                </a:solidFill>
                <a:latin typeface="Gill Sans MT" charset="0"/>
                <a:cs typeface="Arial" charset="0"/>
              </a:rPr>
              <a:t>Common Core State Standards Overview 	August 2011|  </a:t>
            </a:r>
            <a:fld id="{4FF70BAC-AC28-FA4A-AFF6-2EF1615B943C}" type="slidenum">
              <a:rPr lang="en-US" sz="1600" b="1" smtClean="0">
                <a:solidFill>
                  <a:srgbClr val="000000"/>
                </a:solidFill>
                <a:latin typeface="Gill Sans MT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en-US" sz="1600" b="1" smtClean="0">
              <a:solidFill>
                <a:srgbClr val="000000"/>
              </a:solidFill>
              <a:latin typeface="Gill Sans MT" charset="0"/>
              <a:cs typeface="Arial" charset="0"/>
            </a:endParaRPr>
          </a:p>
        </p:txBody>
      </p:sp>
      <p:pic>
        <p:nvPicPr>
          <p:cNvPr id="68615" name="Picture 11" descr="OSPI logo black PP footer transp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555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586" r:id="rId1"/>
    <p:sldLayoutId id="2147490521" r:id="rId2"/>
    <p:sldLayoutId id="2147490587" r:id="rId3"/>
    <p:sldLayoutId id="2147490522" r:id="rId4"/>
    <p:sldLayoutId id="2147490523" r:id="rId5"/>
    <p:sldLayoutId id="2147490524" r:id="rId6"/>
    <p:sldLayoutId id="2147490588" r:id="rId7"/>
    <p:sldLayoutId id="2147490589" r:id="rId8"/>
    <p:sldLayoutId id="2147490590" r:id="rId9"/>
    <p:sldLayoutId id="2147490525" r:id="rId10"/>
    <p:sldLayoutId id="2147490591" r:id="rId11"/>
    <p:sldLayoutId id="2147490592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ＭＳ Ｐゴシック" pitchFamily="34" charset="-128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pitchFamily="34" charset="-128"/>
          <a:cs typeface="ＭＳ Ｐゴシック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charset="0"/>
        <a:buChar char=""/>
        <a:defRPr sz="2600" kern="1200"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charset="0"/>
        <a:buChar char=""/>
        <a:defRPr sz="2300" kern="1200">
          <a:solidFill>
            <a:schemeClr val="tx2"/>
          </a:solidFill>
          <a:latin typeface="+mn-lt"/>
          <a:ea typeface="ＭＳ Ｐゴシック" pitchFamily="-108" charset="-128"/>
          <a:cs typeface="ＭＳ Ｐゴシック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charset="0"/>
        <a:buChar char="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charset="0"/>
        <a:buChar char=""/>
        <a:defRPr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"/>
        <a:defRPr sz="16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680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3E3D2D"/>
                </a:solidFill>
                <a:latin typeface="Gill Sans MT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E3D2D"/>
                </a:solidFill>
                <a:latin typeface="Gill Sans MT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3E3D2D"/>
                </a:solidFill>
                <a:latin typeface="Gill Sans MT" charset="0"/>
                <a:cs typeface="Arial" charset="0"/>
              </a:defRPr>
            </a:lvl1pPr>
          </a:lstStyle>
          <a:p>
            <a:pPr>
              <a:defRPr/>
            </a:pPr>
            <a:fld id="{62C81F70-DC53-7741-95B6-6CC0EA4E68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6807" name="Straight Connector 27"/>
          <p:cNvSpPr>
            <a:spLocks noChangeShapeType="1"/>
          </p:cNvSpPr>
          <p:nvPr/>
        </p:nvSpPr>
        <p:spPr bwMode="auto">
          <a:xfrm>
            <a:off x="457200" y="6057900"/>
            <a:ext cx="8229600" cy="0"/>
          </a:xfrm>
          <a:prstGeom prst="line">
            <a:avLst/>
          </a:prstGeom>
          <a:noFill/>
          <a:ln w="9525">
            <a:solidFill>
              <a:srgbClr val="99CC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08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>
            <a:solidFill>
              <a:srgbClr val="99CC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323013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6810" name="Picture 1" descr="ccss_logo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164263"/>
            <a:ext cx="60960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593" r:id="rId1"/>
    <p:sldLayoutId id="2147490594" r:id="rId2"/>
    <p:sldLayoutId id="2147490595" r:id="rId3"/>
    <p:sldLayoutId id="2147490596" r:id="rId4"/>
    <p:sldLayoutId id="2147490597" r:id="rId5"/>
    <p:sldLayoutId id="2147490598" r:id="rId6"/>
    <p:sldLayoutId id="2147490599" r:id="rId7"/>
    <p:sldLayoutId id="2147490600" r:id="rId8"/>
    <p:sldLayoutId id="2147490601" r:id="rId9"/>
    <p:sldLayoutId id="2147490602" r:id="rId10"/>
    <p:sldLayoutId id="2147490603" r:id="rId11"/>
    <p:sldLayoutId id="2147490604" r:id="rId12"/>
    <p:sldLayoutId id="2147490605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charset="0"/>
        <a:buChar char=""/>
        <a:defRPr sz="2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charset="0"/>
        <a:buChar char=""/>
        <a:defRPr sz="23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charset="0"/>
        <a:buChar char="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635B4E"/>
        </a:buClr>
        <a:buSzPct val="70000"/>
        <a:buFont typeface="Wingdings" charset="0"/>
        <a:buChar char="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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11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3E3D2D"/>
                </a:solidFill>
                <a:latin typeface="Gill Sans MT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E3D2D"/>
                </a:solidFill>
                <a:latin typeface="Gill Sans MT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3E3D2D"/>
                </a:solidFill>
                <a:latin typeface="Gill Sans MT" charset="0"/>
                <a:cs typeface="Arial" charset="0"/>
              </a:defRPr>
            </a:lvl1pPr>
          </a:lstStyle>
          <a:p>
            <a:pPr>
              <a:defRPr/>
            </a:pPr>
            <a:fld id="{F3511065-1A5A-8A49-82A3-BE13504D7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3" name="Straight Connector 27"/>
          <p:cNvSpPr>
            <a:spLocks noChangeShapeType="1"/>
          </p:cNvSpPr>
          <p:nvPr/>
        </p:nvSpPr>
        <p:spPr bwMode="auto">
          <a:xfrm>
            <a:off x="457200" y="6057900"/>
            <a:ext cx="8229600" cy="0"/>
          </a:xfrm>
          <a:prstGeom prst="line">
            <a:avLst/>
          </a:prstGeom>
          <a:noFill/>
          <a:ln w="9525">
            <a:solidFill>
              <a:srgbClr val="99CC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44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>
            <a:solidFill>
              <a:srgbClr val="99CC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323013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1146" name="Picture 1" descr="ccss_logo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164263"/>
            <a:ext cx="60960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606" r:id="rId1"/>
    <p:sldLayoutId id="2147490607" r:id="rId2"/>
    <p:sldLayoutId id="2147490608" r:id="rId3"/>
    <p:sldLayoutId id="2147490609" r:id="rId4"/>
    <p:sldLayoutId id="2147490610" r:id="rId5"/>
    <p:sldLayoutId id="2147490611" r:id="rId6"/>
    <p:sldLayoutId id="2147490612" r:id="rId7"/>
    <p:sldLayoutId id="2147490613" r:id="rId8"/>
    <p:sldLayoutId id="2147490614" r:id="rId9"/>
    <p:sldLayoutId id="2147490615" r:id="rId10"/>
    <p:sldLayoutId id="2147490616" r:id="rId11"/>
    <p:sldLayoutId id="2147490617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charset="0"/>
        <a:buChar char=""/>
        <a:defRPr sz="2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charset="0"/>
        <a:buChar char=""/>
        <a:defRPr sz="23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charset="0"/>
        <a:buChar char="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635B4E"/>
        </a:buClr>
        <a:buSzPct val="70000"/>
        <a:buFont typeface="Wingdings" charset="0"/>
        <a:buChar char="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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estandards.org" TargetMode="External"/><Relationship Id="rId4" Type="http://schemas.openxmlformats.org/officeDocument/2006/relationships/hyperlink" Target="http://www.k12.wa.us/CoreStandards/" TargetMode="External"/><Relationship Id="rId5" Type="http://schemas.openxmlformats.org/officeDocument/2006/relationships/hyperlink" Target="http://www.smarterbalanced.org/" TargetMode="External"/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chingchannel.org/videos/common-core-standards-ela?fd=1" TargetMode="External"/><Relationship Id="rId4" Type="http://schemas.openxmlformats.org/officeDocument/2006/relationships/image" Target="../media/image6.tiff"/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Bookman Old Style" charset="0"/>
              </a:rPr>
              <a:t/>
            </a:r>
            <a:br>
              <a:rPr lang="en-US" sz="3600" dirty="0">
                <a:latin typeface="Bookman Old Style" charset="0"/>
              </a:rPr>
            </a:br>
            <a:r>
              <a:rPr lang="en-US" dirty="0">
                <a:latin typeface="Bookman Old Style" charset="0"/>
              </a:rPr>
              <a:t>Washington State</a:t>
            </a:r>
            <a:r>
              <a:rPr lang="ja-JP" altLang="en-US" dirty="0">
                <a:latin typeface="Bookman Old Style" charset="0"/>
              </a:rPr>
              <a:t>’</a:t>
            </a:r>
            <a:r>
              <a:rPr lang="en-US" altLang="ja-JP" dirty="0">
                <a:latin typeface="Bookman Old Style" charset="0"/>
              </a:rPr>
              <a:t>s Implementation Timeline</a:t>
            </a:r>
            <a:endParaRPr lang="en-US" dirty="0">
              <a:latin typeface="Bookman Old Style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457200" y="1600200"/>
            <a:ext cx="3733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7663" lvl="0" indent="-347663">
              <a:spcBef>
                <a:spcPts val="600"/>
              </a:spcBef>
              <a:spcAft>
                <a:spcPts val="1800"/>
              </a:spcAft>
              <a:buClr>
                <a:schemeClr val="tx2"/>
              </a:buClr>
              <a:buSzPct val="76000"/>
              <a:buFont typeface="Wingdings 3" charset="0"/>
              <a:buChar char="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Arial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14197497"/>
              </p:ext>
            </p:extLst>
          </p:nvPr>
        </p:nvGraphicFramePr>
        <p:xfrm>
          <a:off x="457200" y="1219200"/>
          <a:ext cx="3624262" cy="2708275"/>
        </p:xfrm>
        <a:graphic>
          <a:graphicData uri="http://schemas.openxmlformats.org/drawingml/2006/table">
            <a:tbl>
              <a:tblPr/>
              <a:tblGrid>
                <a:gridCol w="3624262"/>
              </a:tblGrid>
              <a:tr h="3524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4953000" y="2819400"/>
            <a:ext cx="2884488" cy="762000"/>
          </a:xfrm>
          <a:prstGeom prst="rightArrow">
            <a:avLst>
              <a:gd name="adj1" fmla="val 50000"/>
              <a:gd name="adj2" fmla="val 81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096000" y="4114800"/>
            <a:ext cx="2493963" cy="762000"/>
          </a:xfrm>
          <a:prstGeom prst="rightArrow">
            <a:avLst>
              <a:gd name="adj1" fmla="val 50000"/>
              <a:gd name="adj2" fmla="val 9421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7086600" y="5257800"/>
            <a:ext cx="1503363" cy="762000"/>
          </a:xfrm>
          <a:prstGeom prst="rightArrow">
            <a:avLst>
              <a:gd name="adj1" fmla="val 50000"/>
              <a:gd name="adj2" fmla="val 8167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81400" y="1447800"/>
            <a:ext cx="4800600" cy="2438400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564849"/>
              </p:ext>
            </p:extLst>
          </p:nvPr>
        </p:nvGraphicFramePr>
        <p:xfrm>
          <a:off x="14288" y="1046163"/>
          <a:ext cx="8859837" cy="5465762"/>
        </p:xfrm>
        <a:graphic>
          <a:graphicData uri="http://schemas.openxmlformats.org/drawingml/2006/table">
            <a:tbl>
              <a:tblPr/>
              <a:tblGrid>
                <a:gridCol w="3624262"/>
                <a:gridCol w="1106488"/>
                <a:gridCol w="1068387"/>
                <a:gridCol w="1127125"/>
                <a:gridCol w="966788"/>
                <a:gridCol w="966787"/>
              </a:tblGrid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2010-11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2011-12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2012-13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2013-14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2014-15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Calibri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Calibri" charset="0"/>
                        </a:rPr>
                        <a:t>Phase 1: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Calibri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Calibri" charset="0"/>
                        </a:rPr>
                        <a:t>Awareness and Understanding, Alignment, and Adoption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66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Calibri" charset="0"/>
                        </a:rPr>
                        <a:t>Phase 2: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Calibri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Calibri" charset="0"/>
                        </a:rPr>
                        <a:t>Build Statewide Capacity, Collaboratively Develop and Align Resources and Materials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Calibri" charset="0"/>
                        </a:rPr>
                        <a:t>Phase 3: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Calibri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Calibri" charset="0"/>
                        </a:rPr>
                        <a:t>Classroom Transitions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7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Calibri" charset="0"/>
                        </a:rPr>
                        <a:t>Phase 4: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Calibri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Calibri" charset="0"/>
                        </a:rPr>
                        <a:t>Statewide Implementation through the Assessment System 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3810000" y="1676400"/>
            <a:ext cx="2057400" cy="762000"/>
          </a:xfrm>
          <a:prstGeom prst="rightArrow">
            <a:avLst>
              <a:gd name="adj1" fmla="val 50000"/>
              <a:gd name="adj2" fmla="val 7942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962400" y="2667000"/>
            <a:ext cx="4800600" cy="2438400"/>
          </a:xfrm>
          <a:prstGeom prst="rect">
            <a:avLst/>
          </a:prstGeom>
          <a:noFill/>
          <a:ln w="317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42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Bookman Old Style" charset="0"/>
              </a:rPr>
              <a:t>Smarter Balanced Assessment Consortium (SBAC)</a:t>
            </a:r>
            <a:endParaRPr lang="en-US" dirty="0">
              <a:latin typeface="Bookman Old Style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457200" y="1600200"/>
            <a:ext cx="3733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7663" lvl="0" indent="-347663">
              <a:spcBef>
                <a:spcPts val="600"/>
              </a:spcBef>
              <a:spcAft>
                <a:spcPts val="1800"/>
              </a:spcAft>
              <a:buClr>
                <a:schemeClr val="tx2"/>
              </a:buClr>
              <a:buSzPct val="76000"/>
              <a:buFont typeface="Wingdings 3" charset="0"/>
              <a:buChar char="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2743200" cy="4937760"/>
          </a:xfrm>
        </p:spPr>
        <p:txBody>
          <a:bodyPr/>
          <a:lstStyle/>
          <a:p>
            <a:pPr marL="347663" indent="-347663" eaLnBrk="1" hangingPunct="1">
              <a:buClr>
                <a:schemeClr val="tx2"/>
              </a:buClr>
            </a:pPr>
            <a:r>
              <a:rPr lang="en-US" sz="2800" dirty="0">
                <a:solidFill>
                  <a:srgbClr val="4F81BD"/>
                </a:solidFill>
                <a:latin typeface="Arial" charset="0"/>
                <a:cs typeface="Arial" charset="0"/>
              </a:rPr>
              <a:t>29 states representing 48% of K-12 students</a:t>
            </a:r>
          </a:p>
          <a:p>
            <a:pPr marL="347663" indent="-347663" eaLnBrk="1" hangingPunct="1">
              <a:buClr>
                <a:schemeClr val="tx2"/>
              </a:buClr>
            </a:pPr>
            <a:r>
              <a:rPr lang="en-US" sz="2800" dirty="0">
                <a:solidFill>
                  <a:srgbClr val="4F81BD"/>
                </a:solidFill>
                <a:latin typeface="Arial" charset="0"/>
                <a:cs typeface="Arial" charset="0"/>
              </a:rPr>
              <a:t>21 governing, 8 advisory states</a:t>
            </a:r>
          </a:p>
          <a:p>
            <a:pPr marL="347663" indent="-347663" eaLnBrk="1" hangingPunct="1">
              <a:buClr>
                <a:schemeClr val="tx2"/>
              </a:buClr>
            </a:pPr>
            <a:r>
              <a:rPr lang="en-US" sz="2800" dirty="0">
                <a:solidFill>
                  <a:srgbClr val="4F81BD"/>
                </a:solidFill>
                <a:latin typeface="Arial" charset="0"/>
                <a:cs typeface="Arial" charset="0"/>
              </a:rPr>
              <a:t>Washington state is fiscal agent</a:t>
            </a:r>
          </a:p>
          <a:p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1900238"/>
            <a:ext cx="6229350" cy="393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942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 t="8807" b="10590"/>
          <a:stretch>
            <a:fillRect/>
          </a:stretch>
        </p:blipFill>
        <p:spPr>
          <a:xfrm>
            <a:off x="2438400" y="838200"/>
            <a:ext cx="4038600" cy="4876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Bookman Old Style" charset="0"/>
              </a:rPr>
              <a:t>Overarching Structure</a:t>
            </a:r>
            <a:endParaRPr lang="en-US" dirty="0">
              <a:latin typeface="Bookman Old Style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457200" y="1600200"/>
            <a:ext cx="3733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7663" lvl="0" indent="-347663">
              <a:spcBef>
                <a:spcPts val="600"/>
              </a:spcBef>
              <a:spcAft>
                <a:spcPts val="1800"/>
              </a:spcAft>
              <a:buClr>
                <a:schemeClr val="tx2"/>
              </a:buClr>
              <a:buSzPct val="76000"/>
              <a:buFont typeface="Wingdings 3" charset="0"/>
              <a:buChar char="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3962400" y="1558203"/>
            <a:ext cx="5181600" cy="3732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3050" indent="-2730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547688" indent="-2730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600"/>
              </a:spcBef>
              <a:buClr>
                <a:schemeClr val="tx2"/>
              </a:buClr>
              <a:buSzPct val="76000"/>
              <a:buFont typeface="Wingdings 3" charset="0"/>
              <a:buChar char=""/>
            </a:pPr>
            <a:r>
              <a:rPr lang="en-US" sz="2800" b="1" dirty="0">
                <a:solidFill>
                  <a:srgbClr val="4F81BD"/>
                </a:solidFill>
                <a:latin typeface="Gill Sans MT" charset="0"/>
                <a:ea typeface="MS PGothic" charset="0"/>
                <a:cs typeface="MS PGothic" charset="0"/>
              </a:rPr>
              <a:t>6-12 </a:t>
            </a:r>
            <a:r>
              <a:rPr lang="en-US" sz="1100" dirty="0">
                <a:solidFill>
                  <a:srgbClr val="4F81BD"/>
                </a:solidFill>
                <a:latin typeface="Gill Sans MT" charset="0"/>
                <a:ea typeface="MS PGothic" charset="0"/>
                <a:cs typeface="MS PGothic" charset="0"/>
              </a:rPr>
              <a:t>page 35</a:t>
            </a:r>
          </a:p>
          <a:p>
            <a:pPr lvl="1">
              <a:lnSpc>
                <a:spcPct val="150000"/>
              </a:lnSpc>
              <a:spcBef>
                <a:spcPts val="500"/>
              </a:spcBef>
              <a:buClr>
                <a:schemeClr val="accent2"/>
              </a:buClr>
              <a:buSzPct val="76000"/>
              <a:buFont typeface="Wingdings 3" charset="0"/>
              <a:buChar char=""/>
            </a:pPr>
            <a:r>
              <a:rPr lang="en-US" dirty="0">
                <a:solidFill>
                  <a:schemeClr val="tx2"/>
                </a:solidFill>
                <a:latin typeface="Gill Sans MT" charset="0"/>
                <a:ea typeface="MS PGothic" charset="0"/>
                <a:cs typeface="MS PGothic" charset="0"/>
              </a:rPr>
              <a:t>Reading</a:t>
            </a:r>
          </a:p>
          <a:p>
            <a:pPr lvl="1">
              <a:lnSpc>
                <a:spcPct val="150000"/>
              </a:lnSpc>
              <a:spcBef>
                <a:spcPts val="500"/>
              </a:spcBef>
              <a:buClr>
                <a:schemeClr val="accent2"/>
              </a:buClr>
              <a:buSzPct val="76000"/>
              <a:buFont typeface="Wingdings 3" charset="0"/>
              <a:buChar char=""/>
            </a:pPr>
            <a:r>
              <a:rPr lang="en-US" dirty="0">
                <a:solidFill>
                  <a:schemeClr val="tx2"/>
                </a:solidFill>
                <a:latin typeface="Gill Sans MT" charset="0"/>
                <a:ea typeface="MS PGothic" charset="0"/>
                <a:cs typeface="MS PGothic" charset="0"/>
              </a:rPr>
              <a:t>Writing </a:t>
            </a:r>
          </a:p>
          <a:p>
            <a:pPr lvl="1">
              <a:lnSpc>
                <a:spcPct val="150000"/>
              </a:lnSpc>
              <a:spcBef>
                <a:spcPts val="500"/>
              </a:spcBef>
              <a:buClr>
                <a:schemeClr val="accent2"/>
              </a:buClr>
              <a:buSzPct val="76000"/>
              <a:buFont typeface="Wingdings 3" charset="0"/>
              <a:buChar char=""/>
            </a:pPr>
            <a:r>
              <a:rPr lang="en-US" dirty="0">
                <a:solidFill>
                  <a:schemeClr val="tx2"/>
                </a:solidFill>
                <a:latin typeface="Gill Sans MT" charset="0"/>
                <a:ea typeface="MS PGothic" charset="0"/>
                <a:cs typeface="MS PGothic" charset="0"/>
              </a:rPr>
              <a:t>Speaking and Listening</a:t>
            </a:r>
          </a:p>
          <a:p>
            <a:pPr lvl="1">
              <a:lnSpc>
                <a:spcPct val="150000"/>
              </a:lnSpc>
              <a:spcBef>
                <a:spcPts val="500"/>
              </a:spcBef>
              <a:buClr>
                <a:schemeClr val="accent2"/>
              </a:buClr>
              <a:buSzPct val="76000"/>
              <a:buFont typeface="Wingdings 3" charset="0"/>
              <a:buChar char=""/>
            </a:pPr>
            <a:r>
              <a:rPr lang="en-US" dirty="0">
                <a:solidFill>
                  <a:schemeClr val="tx2"/>
                </a:solidFill>
                <a:latin typeface="Gill Sans MT" charset="0"/>
                <a:ea typeface="MS PGothic" charset="0"/>
                <a:cs typeface="MS PGothic" charset="0"/>
              </a:rPr>
              <a:t>Language</a:t>
            </a:r>
          </a:p>
          <a:p>
            <a:pPr lvl="1">
              <a:lnSpc>
                <a:spcPct val="150000"/>
              </a:lnSpc>
              <a:spcBef>
                <a:spcPts val="500"/>
              </a:spcBef>
              <a:buClr>
                <a:schemeClr val="accent2"/>
              </a:buClr>
              <a:buSzPct val="76000"/>
              <a:buFont typeface="Wingdings 3" charset="0"/>
              <a:buChar char=""/>
            </a:pPr>
            <a:r>
              <a:rPr lang="en-US" dirty="0">
                <a:solidFill>
                  <a:schemeClr val="tx2"/>
                </a:solidFill>
                <a:latin typeface="Gill Sans MT" charset="0"/>
                <a:ea typeface="MS PGothic" charset="0"/>
                <a:cs typeface="MS PGothic" charset="0"/>
              </a:rPr>
              <a:t>Literacy in History/Social Studies, Science, and Technical Subjects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85800" y="5638800"/>
            <a:ext cx="7239000" cy="463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/>
                </a:solidFill>
                <a:latin typeface="Gill Sans MT" charset="0"/>
              </a:rPr>
              <a:t>Appendices A, B, C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685800" y="1214437"/>
            <a:ext cx="7315200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/>
                </a:solidFill>
                <a:latin typeface="Gill Sans MT" charset="0"/>
              </a:rPr>
              <a:t>Introduction </a:t>
            </a:r>
            <a:r>
              <a:rPr lang="en-US" sz="1100" dirty="0">
                <a:solidFill>
                  <a:schemeClr val="accent1"/>
                </a:solidFill>
                <a:latin typeface="Gill Sans MT" charset="0"/>
              </a:rPr>
              <a:t>page 10</a:t>
            </a:r>
          </a:p>
        </p:txBody>
      </p:sp>
      <p:sp>
        <p:nvSpPr>
          <p:cNvPr id="10" name="Content Placeholder 7"/>
          <p:cNvSpPr txBox="1">
            <a:spLocks/>
          </p:cNvSpPr>
          <p:nvPr/>
        </p:nvSpPr>
        <p:spPr bwMode="auto">
          <a:xfrm>
            <a:off x="457200" y="1596044"/>
            <a:ext cx="3505200" cy="4488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3" charset="0"/>
              <a:buChar char=""/>
              <a:defRPr sz="2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47688" indent="-27305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6000"/>
              <a:buFont typeface="Wingdings 3" charset="0"/>
              <a:buChar char=""/>
              <a:defRPr sz="23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22325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BCBCBC"/>
              </a:buClr>
              <a:buSzPct val="76000"/>
              <a:buFont typeface="Wingdings 3" charset="0"/>
              <a:buChar char="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096963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635B4E"/>
              </a:buClr>
              <a:buSzPct val="70000"/>
              <a:buFont typeface="Wingdings" charset="0"/>
              <a:buChar char="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371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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chemeClr val="tx2"/>
              </a:buClr>
            </a:pPr>
            <a:r>
              <a:rPr lang="en-US" sz="2800" b="1" dirty="0" smtClean="0">
                <a:solidFill>
                  <a:schemeClr val="accent1"/>
                </a:solidFill>
              </a:rPr>
              <a:t>K-5 </a:t>
            </a:r>
            <a:r>
              <a:rPr lang="en-US" sz="1100" dirty="0" smtClean="0">
                <a:solidFill>
                  <a:schemeClr val="accent1"/>
                </a:solidFill>
              </a:rPr>
              <a:t>page 11</a:t>
            </a:r>
          </a:p>
          <a:p>
            <a:pPr lvl="1"/>
            <a:r>
              <a:rPr lang="en-US" sz="2400" dirty="0" smtClean="0"/>
              <a:t>Reading</a:t>
            </a:r>
          </a:p>
          <a:p>
            <a:pPr lvl="2">
              <a:spcAft>
                <a:spcPts val="1200"/>
              </a:spcAft>
            </a:pPr>
            <a:r>
              <a:rPr lang="en-US" sz="1800" dirty="0" smtClean="0">
                <a:solidFill>
                  <a:schemeClr val="accent1"/>
                </a:solidFill>
              </a:rPr>
              <a:t>Foundational Skills</a:t>
            </a:r>
          </a:p>
          <a:p>
            <a:pPr lvl="1">
              <a:spcAft>
                <a:spcPts val="1200"/>
              </a:spcAft>
            </a:pPr>
            <a:r>
              <a:rPr lang="en-US" sz="2400" dirty="0" smtClean="0">
                <a:solidFill>
                  <a:srgbClr val="1F497D"/>
                </a:solidFill>
              </a:rPr>
              <a:t>Writing</a:t>
            </a:r>
          </a:p>
          <a:p>
            <a:pPr lvl="1">
              <a:spcAft>
                <a:spcPts val="1200"/>
              </a:spcAft>
            </a:pPr>
            <a:r>
              <a:rPr lang="en-US" sz="2400" dirty="0" smtClean="0">
                <a:solidFill>
                  <a:srgbClr val="1F497D"/>
                </a:solidFill>
              </a:rPr>
              <a:t>Speaking &amp; Listening</a:t>
            </a:r>
          </a:p>
          <a:p>
            <a:pPr lvl="1"/>
            <a:r>
              <a:rPr lang="en-US" sz="2400" dirty="0" smtClean="0">
                <a:solidFill>
                  <a:srgbClr val="1F497D"/>
                </a:solidFill>
              </a:rPr>
              <a:t>Language</a:t>
            </a:r>
            <a:endParaRPr lang="en-US" sz="24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4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Bookman Old Style" charset="0"/>
              </a:rPr>
              <a:t>Anchor Standards</a:t>
            </a:r>
            <a:endParaRPr lang="en-US" dirty="0">
              <a:latin typeface="Bookman Old Style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457200" y="1600200"/>
            <a:ext cx="3733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7663" lvl="0" indent="-347663">
              <a:spcBef>
                <a:spcPts val="600"/>
              </a:spcBef>
              <a:spcAft>
                <a:spcPts val="1800"/>
              </a:spcAft>
              <a:buClr>
                <a:schemeClr val="tx2"/>
              </a:buClr>
              <a:buSzPct val="76000"/>
              <a:buFont typeface="Wingdings 3" charset="0"/>
              <a:buChar char="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Arial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13" y="1219200"/>
            <a:ext cx="5513387" cy="4803775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49238" y="1752600"/>
            <a:ext cx="312420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1143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73660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>
              <a:spcBef>
                <a:spcPts val="600"/>
              </a:spcBef>
              <a:spcAft>
                <a:spcPts val="600"/>
              </a:spcAft>
              <a:buClr>
                <a:srgbClr val="9FB8CD"/>
              </a:buClr>
              <a:buSzPct val="76000"/>
            </a:pPr>
            <a:r>
              <a:rPr lang="en-US" sz="1800" b="1" dirty="0">
                <a:solidFill>
                  <a:schemeClr val="tx2"/>
                </a:solidFill>
                <a:latin typeface="Gill Sans MT" charset="0"/>
              </a:rPr>
              <a:t>College and Career Readiness (CCR) Standards – </a:t>
            </a:r>
            <a:r>
              <a:rPr lang="en-US" sz="1800" dirty="0">
                <a:solidFill>
                  <a:schemeClr val="accent1"/>
                </a:solidFill>
                <a:latin typeface="Gill Sans MT" charset="0"/>
              </a:rPr>
              <a:t>Overarching  standards for each of four ELA strands that are further defined by grade-specific standards </a:t>
            </a:r>
          </a:p>
          <a:p>
            <a:pPr lvl="2">
              <a:spcBef>
                <a:spcPts val="600"/>
              </a:spcBef>
              <a:buClr>
                <a:srgbClr val="E4A11B"/>
              </a:buClr>
              <a:buSzPct val="76000"/>
              <a:buFont typeface="Arial" charset="0"/>
              <a:buChar char="•"/>
            </a:pPr>
            <a:r>
              <a:rPr lang="en-US" sz="1800" b="1" dirty="0">
                <a:solidFill>
                  <a:schemeClr val="tx2"/>
                </a:solidFill>
                <a:latin typeface="Gill Sans MT" charset="0"/>
              </a:rPr>
              <a:t>Reading</a:t>
            </a:r>
            <a:r>
              <a:rPr lang="en-US" sz="1800" dirty="0">
                <a:solidFill>
                  <a:schemeClr val="tx2"/>
                </a:solidFill>
                <a:latin typeface="Gill Sans MT" charset="0"/>
              </a:rPr>
              <a:t> </a:t>
            </a:r>
            <a:r>
              <a:rPr lang="en-US" sz="1800" b="1" dirty="0">
                <a:solidFill>
                  <a:schemeClr val="tx2"/>
                </a:solidFill>
                <a:latin typeface="Gill Sans MT" charset="0"/>
              </a:rPr>
              <a:t>- 10</a:t>
            </a:r>
          </a:p>
          <a:p>
            <a:pPr lvl="2">
              <a:spcBef>
                <a:spcPts val="600"/>
              </a:spcBef>
              <a:buClr>
                <a:srgbClr val="E4A11B"/>
              </a:buClr>
              <a:buSzPct val="76000"/>
              <a:buFont typeface="Arial" charset="0"/>
              <a:buChar char="•"/>
            </a:pPr>
            <a:r>
              <a:rPr lang="en-US" sz="1800" b="1" dirty="0">
                <a:solidFill>
                  <a:schemeClr val="tx2"/>
                </a:solidFill>
                <a:latin typeface="Gill Sans MT" charset="0"/>
              </a:rPr>
              <a:t>Writing - 10</a:t>
            </a:r>
          </a:p>
          <a:p>
            <a:pPr lvl="2">
              <a:spcBef>
                <a:spcPts val="600"/>
              </a:spcBef>
              <a:buClr>
                <a:srgbClr val="E4A11B"/>
              </a:buClr>
              <a:buSzPct val="76000"/>
              <a:buFont typeface="Arial" charset="0"/>
              <a:buChar char="•"/>
            </a:pPr>
            <a:r>
              <a:rPr lang="en-US" sz="1800" b="1" dirty="0">
                <a:solidFill>
                  <a:schemeClr val="tx2"/>
                </a:solidFill>
                <a:latin typeface="Gill Sans MT" charset="0"/>
              </a:rPr>
              <a:t>Speaking and Listening - 6</a:t>
            </a:r>
          </a:p>
          <a:p>
            <a:pPr lvl="2">
              <a:spcBef>
                <a:spcPts val="600"/>
              </a:spcBef>
              <a:buClr>
                <a:srgbClr val="E4A11B"/>
              </a:buClr>
              <a:buSzPct val="76000"/>
              <a:buFont typeface="Arial" charset="0"/>
              <a:buChar char="•"/>
            </a:pPr>
            <a:r>
              <a:rPr lang="en-US" sz="1800" b="1" dirty="0">
                <a:solidFill>
                  <a:schemeClr val="tx2"/>
                </a:solidFill>
                <a:latin typeface="Gill Sans MT" charset="0"/>
              </a:rPr>
              <a:t>Language - 6</a:t>
            </a:r>
            <a:endParaRPr lang="en-US" sz="1100" dirty="0">
              <a:solidFill>
                <a:schemeClr val="tx2"/>
              </a:solidFill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04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990600"/>
          </a:xfrm>
        </p:spPr>
        <p:txBody>
          <a:bodyPr/>
          <a:lstStyle/>
          <a:p>
            <a:pPr marL="342900" indent="-342900" eaLnBrk="1" hangingPunct="1"/>
            <a:r>
              <a:rPr lang="en-US" dirty="0" smtClean="0">
                <a:latin typeface="Bookman Old Style" charset="0"/>
              </a:rPr>
              <a:t>Organization &amp; Terminology </a:t>
            </a:r>
            <a:endParaRPr lang="en-US" dirty="0">
              <a:latin typeface="Bookman Old Style" charset="0"/>
            </a:endParaRPr>
          </a:p>
        </p:txBody>
      </p:sp>
      <p:sp>
        <p:nvSpPr>
          <p:cNvPr id="69635" name="Content Placeholder 2"/>
          <p:cNvSpPr>
            <a:spLocks noGrp="1"/>
          </p:cNvSpPr>
          <p:nvPr>
            <p:ph sz="quarter" idx="1"/>
          </p:nvPr>
        </p:nvSpPr>
        <p:spPr>
          <a:xfrm>
            <a:off x="4570413" y="1530350"/>
            <a:ext cx="1654175" cy="304800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1800" b="1" dirty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Grade Levels</a:t>
            </a:r>
          </a:p>
        </p:txBody>
      </p:sp>
      <p:pic>
        <p:nvPicPr>
          <p:cNvPr id="151555" name="Picture 6" descr="Reading Ki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2027238"/>
            <a:ext cx="8612187" cy="3471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4513"/>
            <a:ext cx="385921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8" name="Rectangle 3"/>
          <p:cNvSpPr>
            <a:spLocks noChangeArrowheads="1"/>
          </p:cNvSpPr>
          <p:nvPr/>
        </p:nvSpPr>
        <p:spPr bwMode="auto">
          <a:xfrm>
            <a:off x="633413" y="1371600"/>
            <a:ext cx="917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Strand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788" y="1871663"/>
            <a:ext cx="811212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315200" y="990600"/>
            <a:ext cx="1676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Strand</a:t>
            </a:r>
          </a:p>
          <a:p>
            <a:pPr algn="ctr"/>
            <a:r>
              <a:rPr lang="en-US" b="1">
                <a:solidFill>
                  <a:srgbClr val="FF0000"/>
                </a:solidFill>
              </a:rPr>
              <a:t>Abbreviation</a:t>
            </a:r>
          </a:p>
        </p:txBody>
      </p:sp>
      <p:pic>
        <p:nvPicPr>
          <p:cNvPr id="6963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775" y="2152650"/>
            <a:ext cx="187801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775" y="2154238"/>
            <a:ext cx="1878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3763963"/>
            <a:ext cx="15970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2354263"/>
            <a:ext cx="15970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35163" y="5645150"/>
            <a:ext cx="158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Sub-heading</a:t>
            </a:r>
          </a:p>
        </p:txBody>
      </p:sp>
      <p:pic>
        <p:nvPicPr>
          <p:cNvPr id="69644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359150"/>
            <a:ext cx="274320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288" y="5586413"/>
            <a:ext cx="2652712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550988" y="1636713"/>
            <a:ext cx="339725" cy="161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953000" y="1871663"/>
            <a:ext cx="152400" cy="212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867400" y="1871663"/>
            <a:ext cx="685800" cy="282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8062913" y="1636713"/>
            <a:ext cx="304800" cy="376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1720850" y="4425950"/>
            <a:ext cx="79375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3" idx="0"/>
          </p:cNvCxnSpPr>
          <p:nvPr/>
        </p:nvCxnSpPr>
        <p:spPr>
          <a:xfrm flipH="1" flipV="1">
            <a:off x="1550988" y="2897188"/>
            <a:ext cx="1176337" cy="2747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5867400" y="4017963"/>
            <a:ext cx="171450" cy="1568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  <p:bldP spid="69638" grpId="0"/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charset="0"/>
              </a:rPr>
              <a:t>Reading</a:t>
            </a:r>
            <a:endParaRPr lang="en-US" dirty="0">
              <a:latin typeface="Bookman Old Style" charset="0"/>
            </a:endParaRPr>
          </a:p>
        </p:txBody>
      </p:sp>
      <p:sp>
        <p:nvSpPr>
          <p:cNvPr id="124930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86800" cy="4937125"/>
          </a:xfrm>
        </p:spPr>
        <p:txBody>
          <a:bodyPr/>
          <a:lstStyle/>
          <a:p>
            <a:pPr marL="274638" lvl="1" indent="0">
              <a:spcAft>
                <a:spcPts val="1800"/>
              </a:spcAft>
              <a:buNone/>
            </a:pPr>
            <a:r>
              <a:rPr lang="en-US" sz="2800" dirty="0" smtClean="0">
                <a:solidFill>
                  <a:schemeClr val="accent1"/>
                </a:solidFill>
                <a:latin typeface="Gill Sans MT" charset="0"/>
              </a:rPr>
              <a:t>Determining Importance Card Sort:</a:t>
            </a:r>
          </a:p>
          <a:p>
            <a:pPr lvl="1">
              <a:spcAft>
                <a:spcPts val="1800"/>
              </a:spcAft>
            </a:pPr>
            <a:r>
              <a:rPr lang="en-US" sz="2800" dirty="0" smtClean="0">
                <a:solidFill>
                  <a:schemeClr val="accent1"/>
                </a:solidFill>
                <a:latin typeface="Gill Sans MT" charset="0"/>
              </a:rPr>
              <a:t>With a partner, review the reading grade level standard (grades 11-12) cards. </a:t>
            </a:r>
          </a:p>
          <a:p>
            <a:pPr lvl="1">
              <a:spcAft>
                <a:spcPts val="1800"/>
              </a:spcAft>
            </a:pPr>
            <a:r>
              <a:rPr lang="en-US" sz="2800" dirty="0" smtClean="0">
                <a:solidFill>
                  <a:schemeClr val="accent1"/>
                </a:solidFill>
                <a:latin typeface="Gill Sans MT" charset="0"/>
              </a:rPr>
              <a:t>Put the cards in order of which skills are most necessary for students to be college ready.</a:t>
            </a:r>
          </a:p>
          <a:p>
            <a:pPr lvl="1">
              <a:spcAft>
                <a:spcPts val="1800"/>
              </a:spcAft>
            </a:pPr>
            <a:r>
              <a:rPr lang="en-US" sz="2800" dirty="0" smtClean="0">
                <a:solidFill>
                  <a:schemeClr val="accent1"/>
                </a:solidFill>
                <a:latin typeface="Gill Sans MT" charset="0"/>
              </a:rPr>
              <a:t>Now group the cards according to sub-heading (Key Ideas and Details, Craft and Structure, Integration of Knowledge and Ideas, and Range of Reading and Level of Text Complexity).</a:t>
            </a:r>
          </a:p>
          <a:p>
            <a:pPr marL="274638" lvl="1" indent="0">
              <a:spcAft>
                <a:spcPts val="1800"/>
              </a:spcAft>
              <a:buNone/>
            </a:pPr>
            <a:r>
              <a:rPr lang="en-US" sz="2800" dirty="0" smtClean="0">
                <a:solidFill>
                  <a:schemeClr val="accent1"/>
                </a:solidFill>
                <a:latin typeface="Gill Sans MT" charset="0"/>
              </a:rPr>
              <a:t> </a:t>
            </a:r>
          </a:p>
          <a:p>
            <a:pPr lvl="1">
              <a:spcAft>
                <a:spcPts val="1800"/>
              </a:spcAft>
              <a:buFont typeface="Wingdings 3" charset="0"/>
              <a:buNone/>
            </a:pPr>
            <a:endParaRPr lang="en-US" dirty="0" smtClean="0">
              <a:latin typeface="Gill Sans MT" charset="0"/>
            </a:endParaRPr>
          </a:p>
          <a:p>
            <a:pPr lvl="1">
              <a:spcAft>
                <a:spcPts val="1800"/>
              </a:spcAft>
              <a:buFont typeface="Wingdings 3" charset="0"/>
              <a:buNone/>
            </a:pPr>
            <a:r>
              <a:rPr lang="en-US" dirty="0">
                <a:latin typeface="Gill Sans MT" charset="0"/>
              </a:rPr>
              <a:t>	</a:t>
            </a:r>
          </a:p>
          <a:p>
            <a:pPr lvl="1">
              <a:spcAft>
                <a:spcPts val="1800"/>
              </a:spcAft>
              <a:buFont typeface="Wingdings 3" charset="0"/>
              <a:buNone/>
            </a:pPr>
            <a:endParaRPr lang="en-US" dirty="0">
              <a:latin typeface="Gill Sans MT" charset="0"/>
            </a:endParaRPr>
          </a:p>
          <a:p>
            <a:pPr lvl="1">
              <a:spcAft>
                <a:spcPts val="1800"/>
              </a:spcAft>
              <a:buFont typeface="Wingdings 3" charset="0"/>
              <a:buNone/>
            </a:pPr>
            <a:endParaRPr lang="en-US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68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49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49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49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49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49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49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49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49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49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49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49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49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 build="p" bldLvl="3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Bookman Old Style" charset="0"/>
              </a:rPr>
              <a:t>Writing</a:t>
            </a:r>
            <a:endParaRPr lang="en-US" dirty="0">
              <a:latin typeface="Bookman Old Style" charset="0"/>
            </a:endParaRPr>
          </a:p>
        </p:txBody>
      </p:sp>
      <p:sp>
        <p:nvSpPr>
          <p:cNvPr id="155650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219201"/>
            <a:ext cx="8229600" cy="14478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 3" charset="0"/>
              <a:buNone/>
            </a:pPr>
            <a:r>
              <a:rPr lang="en-US" sz="2400" dirty="0" smtClean="0">
                <a:solidFill>
                  <a:schemeClr val="accent1"/>
                </a:solidFill>
                <a:latin typeface="Gill Sans MT" charset="0"/>
              </a:rPr>
              <a:t>Now we will look at how writing anchor standard one (write arguments to support claims) is vertically aligned from grades K-12.</a:t>
            </a:r>
            <a:endParaRPr lang="en-US" sz="1100" dirty="0">
              <a:latin typeface="Gill Sans MT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charset="0"/>
              </a:rPr>
              <a:t>Writing</a:t>
            </a:r>
            <a:endParaRPr lang="en-US" dirty="0">
              <a:latin typeface="Bookman Old Style" charset="0"/>
            </a:endParaRPr>
          </a:p>
        </p:txBody>
      </p:sp>
      <p:sp>
        <p:nvSpPr>
          <p:cNvPr id="17817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937125"/>
          </a:xfrm>
        </p:spPr>
        <p:txBody>
          <a:bodyPr/>
          <a:lstStyle/>
          <a:p>
            <a:pPr marL="514350" indent="-514350">
              <a:buClr>
                <a:schemeClr val="accent2"/>
              </a:buClr>
              <a:buFont typeface="Bookman Old Style" charset="0"/>
              <a:buAutoNum type="arabicPeriod"/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Read </a:t>
            </a:r>
            <a:r>
              <a:rPr lang="en-US" dirty="0">
                <a:solidFill>
                  <a:schemeClr val="accent1"/>
                </a:solidFill>
                <a:latin typeface="Gill Sans MT" charset="0"/>
              </a:rPr>
              <a:t>writing standard one beginning at Kindergarten </a:t>
            </a:r>
            <a:endParaRPr lang="en-US" dirty="0" smtClean="0">
              <a:solidFill>
                <a:schemeClr val="accent1"/>
              </a:solidFill>
              <a:latin typeface="Gill Sans MT" charset="0"/>
            </a:endParaRPr>
          </a:p>
          <a:p>
            <a:pPr marL="514350" indent="-514350">
              <a:buClr>
                <a:schemeClr val="accent2"/>
              </a:buClr>
              <a:buFont typeface="Bookman Old Style" charset="0"/>
              <a:buAutoNum type="arabicPeriod"/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As </a:t>
            </a:r>
            <a:r>
              <a:rPr lang="en-US" dirty="0">
                <a:solidFill>
                  <a:schemeClr val="accent1"/>
                </a:solidFill>
                <a:latin typeface="Gill Sans MT" charset="0"/>
              </a:rPr>
              <a:t>you read “up” the standard highlight any new </a:t>
            </a: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information in </a:t>
            </a:r>
            <a:r>
              <a:rPr lang="en-US" dirty="0">
                <a:solidFill>
                  <a:schemeClr val="accent1"/>
                </a:solidFill>
                <a:latin typeface="Gill Sans MT" charset="0"/>
              </a:rPr>
              <a:t>the grade level standard as it progresses toward College and Career Readiness</a:t>
            </a:r>
          </a:p>
          <a:p>
            <a:pPr marL="514350" indent="-514350">
              <a:buClr>
                <a:schemeClr val="accent2"/>
              </a:buClr>
              <a:buFont typeface="Bookman Old Style" charset="0"/>
              <a:buAutoNum type="arabicPeriod"/>
            </a:pPr>
            <a:r>
              <a:rPr lang="en-US" dirty="0">
                <a:solidFill>
                  <a:schemeClr val="accent1"/>
                </a:solidFill>
                <a:latin typeface="Gill Sans MT" charset="0"/>
              </a:rPr>
              <a:t>Circle the verbs describing the skills required of </a:t>
            </a: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students</a:t>
            </a:r>
          </a:p>
          <a:p>
            <a:pPr marL="514350" indent="-514350">
              <a:buClr>
                <a:schemeClr val="accent2"/>
              </a:buClr>
              <a:buFont typeface="Bookman Old Style" charset="0"/>
              <a:buAutoNum type="arabicPeriod"/>
            </a:pPr>
            <a:endParaRPr lang="en-US" dirty="0">
              <a:solidFill>
                <a:schemeClr val="accent1"/>
              </a:solidFill>
              <a:latin typeface="Gill Sans MT" charset="0"/>
            </a:endParaRPr>
          </a:p>
          <a:p>
            <a:pPr marL="514350" indent="-514350">
              <a:buFont typeface="Wingdings 3" charset="0"/>
              <a:buNone/>
            </a:pPr>
            <a:endParaRPr lang="en-US" dirty="0">
              <a:latin typeface="Gill Sans MT" charset="0"/>
            </a:endParaRPr>
          </a:p>
          <a:p>
            <a:pPr marL="514350" indent="-514350">
              <a:buFont typeface="Wingdings 3" charset="0"/>
              <a:buNone/>
            </a:pPr>
            <a:r>
              <a:rPr lang="en-US" dirty="0">
                <a:solidFill>
                  <a:schemeClr val="tx2"/>
                </a:solidFill>
                <a:latin typeface="Gill Sans MT" charset="0"/>
              </a:rPr>
              <a:t>R.I.8.8: Delineate and evaluate the argument and specific claims in a text, assessing whether the reasoning is sound and the evidence is relevant and sufficient; recognize when irrelevant evidence is introduced</a:t>
            </a:r>
            <a:r>
              <a:rPr lang="en-US" dirty="0" smtClean="0">
                <a:solidFill>
                  <a:schemeClr val="tx2"/>
                </a:solidFill>
                <a:latin typeface="Gill Sans MT" charset="0"/>
              </a:rPr>
              <a:t>.</a:t>
            </a:r>
          </a:p>
          <a:p>
            <a:pPr marL="514350" indent="-514350">
              <a:buFont typeface="Wingdings 3" charset="0"/>
              <a:buNone/>
            </a:pPr>
            <a:endParaRPr lang="en-US" dirty="0">
              <a:latin typeface="Gill Sans MT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048000" y="5257800"/>
            <a:ext cx="14478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447800" y="4876800"/>
            <a:ext cx="1371600" cy="5334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276600" y="4800600"/>
            <a:ext cx="1371600" cy="5334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990600" y="6019800"/>
            <a:ext cx="1371600" cy="5334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524000" y="4953000"/>
            <a:ext cx="1295400" cy="381000"/>
          </a:xfrm>
          <a:prstGeom prst="rect">
            <a:avLst/>
          </a:prstGeom>
          <a:solidFill>
            <a:srgbClr val="FFFF00">
              <a:alpha val="4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828800" y="5715000"/>
            <a:ext cx="6781800" cy="381000"/>
          </a:xfrm>
          <a:prstGeom prst="rect">
            <a:avLst/>
          </a:prstGeom>
          <a:solidFill>
            <a:srgbClr val="FFFF00">
              <a:alpha val="4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718300" y="927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02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Bookman Old Style" charset="0"/>
              </a:rPr>
              <a:t>Writing</a:t>
            </a:r>
            <a:endParaRPr lang="en-US" dirty="0">
              <a:latin typeface="Bookman Old Style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219200"/>
            <a:ext cx="8229600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3" charset="0"/>
              <a:buChar char=""/>
              <a:defRPr sz="2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47688" indent="-27305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6000"/>
              <a:buFont typeface="Wingdings 3" charset="0"/>
              <a:buChar char=""/>
              <a:defRPr sz="23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22325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BCBCBC"/>
              </a:buClr>
              <a:buSzPct val="76000"/>
              <a:buFont typeface="Wingdings 3" charset="0"/>
              <a:buChar char="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096963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635B4E"/>
              </a:buClr>
              <a:buSzPct val="70000"/>
              <a:buFont typeface="Wingdings" charset="0"/>
              <a:buChar char="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371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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3000"/>
              </a:spcAft>
              <a:buClr>
                <a:schemeClr val="accent2"/>
              </a:buClr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Review what you have highlighted/circled and try to write a one sentence summary that captures the gist of writing standard one AND how it changes in complexity over the grade levels</a:t>
            </a:r>
          </a:p>
          <a:p>
            <a:pPr>
              <a:spcAft>
                <a:spcPts val="3000"/>
              </a:spcAft>
              <a:buClr>
                <a:schemeClr val="accent2"/>
              </a:buClr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Post your sentence on a quadrant of a consensus board</a:t>
            </a:r>
          </a:p>
          <a:p>
            <a:pPr>
              <a:spcAft>
                <a:spcPts val="3000"/>
              </a:spcAft>
              <a:buClr>
                <a:schemeClr val="accent2"/>
              </a:buClr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Look for common patterns.  What words, phrases and ideas appear in most or all sentences?</a:t>
            </a:r>
          </a:p>
          <a:p>
            <a:pPr>
              <a:spcAft>
                <a:spcPts val="3000"/>
              </a:spcAft>
              <a:buClr>
                <a:schemeClr val="accent2"/>
              </a:buClr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Craft a consensus summary sentence.</a:t>
            </a:r>
          </a:p>
          <a:p>
            <a:pPr>
              <a:buFont typeface="Wingdings 3" charset="0"/>
              <a:buNone/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 </a:t>
            </a:r>
            <a:endParaRPr lang="en-US" dirty="0" smtClean="0">
              <a:latin typeface="Gill Sans MT" charset="0"/>
            </a:endParaRPr>
          </a:p>
          <a:p>
            <a:pPr>
              <a:buFont typeface="Wingdings 3" charset="0"/>
              <a:buNone/>
            </a:pPr>
            <a:endParaRPr lang="en-US" dirty="0" smtClean="0">
              <a:latin typeface="Gill Sans MT" charset="0"/>
            </a:endParaRPr>
          </a:p>
          <a:p>
            <a:pPr>
              <a:buFont typeface="Wingdings 3" charset="0"/>
              <a:buNone/>
            </a:pPr>
            <a:endParaRPr lang="en-US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21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Bookman Old Style" charset="0"/>
              </a:rPr>
              <a:t>Getting Started</a:t>
            </a:r>
          </a:p>
        </p:txBody>
      </p:sp>
      <p:sp>
        <p:nvSpPr>
          <p:cNvPr id="124930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447800"/>
            <a:ext cx="8229600" cy="4937125"/>
          </a:xfrm>
        </p:spPr>
        <p:txBody>
          <a:bodyPr/>
          <a:lstStyle/>
          <a:p>
            <a:pPr lvl="1">
              <a:spcAft>
                <a:spcPts val="1800"/>
              </a:spcAft>
              <a:buFont typeface="Wingdings 3" charset="2"/>
              <a:buChar char=""/>
            </a:pPr>
            <a:r>
              <a:rPr lang="en-US" sz="2800" dirty="0" smtClean="0">
                <a:solidFill>
                  <a:schemeClr val="accent1"/>
                </a:solidFill>
                <a:latin typeface="Gill Sans MT" charset="0"/>
              </a:rPr>
              <a:t>Name and Role</a:t>
            </a:r>
          </a:p>
          <a:p>
            <a:pPr lvl="1">
              <a:spcAft>
                <a:spcPts val="600"/>
              </a:spcAft>
            </a:pPr>
            <a:r>
              <a:rPr lang="en-US" sz="2800" dirty="0">
                <a:solidFill>
                  <a:schemeClr val="accent1"/>
                </a:solidFill>
                <a:latin typeface="Gill Sans MT" charset="0"/>
              </a:rPr>
              <a:t>Experience with Common Core</a:t>
            </a:r>
          </a:p>
          <a:p>
            <a:pPr marL="549275" lvl="2" indent="0">
              <a:buFont typeface="Wingdings 3" charset="0"/>
              <a:buNone/>
            </a:pPr>
            <a:r>
              <a:rPr lang="en-US" dirty="0">
                <a:solidFill>
                  <a:schemeClr val="tx2"/>
                </a:solidFill>
                <a:latin typeface="Gill Sans MT" charset="0"/>
              </a:rPr>
              <a:t>1 – Novice </a:t>
            </a:r>
          </a:p>
          <a:p>
            <a:pPr marL="549275" lvl="2" indent="0">
              <a:spcAft>
                <a:spcPts val="2400"/>
              </a:spcAft>
              <a:buFont typeface="Wingdings 3" charset="0"/>
              <a:buNone/>
            </a:pPr>
            <a:r>
              <a:rPr lang="en-US" dirty="0">
                <a:solidFill>
                  <a:schemeClr val="tx2"/>
                </a:solidFill>
                <a:latin typeface="Gill Sans MT" charset="0"/>
              </a:rPr>
              <a:t>5 – Prepared to lead this work</a:t>
            </a:r>
          </a:p>
          <a:p>
            <a:pPr lvl="1">
              <a:spcAft>
                <a:spcPts val="3000"/>
              </a:spcAft>
            </a:pPr>
            <a:r>
              <a:rPr lang="en-US" sz="2800" dirty="0">
                <a:solidFill>
                  <a:srgbClr val="4F81BD"/>
                </a:solidFill>
                <a:latin typeface="Gill Sans MT" charset="0"/>
              </a:rPr>
              <a:t>Agenda </a:t>
            </a:r>
            <a:endParaRPr lang="en-US" dirty="0">
              <a:latin typeface="Gill Sans MT" charset="0"/>
            </a:endParaRPr>
          </a:p>
          <a:p>
            <a:pPr lvl="1">
              <a:buFont typeface="Wingdings 3" charset="0"/>
              <a:buNone/>
            </a:pPr>
            <a:r>
              <a:rPr lang="en-US" dirty="0">
                <a:latin typeface="Gill Sans MT" charset="0"/>
              </a:rPr>
              <a:t>	</a:t>
            </a:r>
          </a:p>
          <a:p>
            <a:pPr lvl="1">
              <a:buFont typeface="Wingdings 3" charset="0"/>
              <a:buNone/>
            </a:pPr>
            <a:endParaRPr lang="en-US" dirty="0">
              <a:latin typeface="Gill Sans MT" charset="0"/>
            </a:endParaRPr>
          </a:p>
          <a:p>
            <a:pPr lvl="1">
              <a:buFont typeface="Wingdings 3" charset="0"/>
              <a:buNone/>
            </a:pPr>
            <a:endParaRPr lang="en-US" dirty="0">
              <a:latin typeface="Gill Sans MT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Speaking &amp; Listening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1447800"/>
          </a:xfrm>
        </p:spPr>
        <p:txBody>
          <a:bodyPr/>
          <a:lstStyle/>
          <a:p>
            <a:r>
              <a:rPr lang="en-US" sz="2400" dirty="0" smtClean="0">
                <a:solidFill>
                  <a:srgbClr val="4F81BD"/>
                </a:solidFill>
              </a:rPr>
              <a:t>Brainstorm a list of behaviors and expectations you have of your college students when they participate in class discussion or present information.</a:t>
            </a:r>
          </a:p>
          <a:p>
            <a:r>
              <a:rPr lang="en-US" sz="2400" dirty="0" smtClean="0">
                <a:solidFill>
                  <a:srgbClr val="4F81BD"/>
                </a:solidFill>
              </a:rPr>
              <a:t>Now turn to the Speaking and Listening Standards </a:t>
            </a:r>
            <a:r>
              <a:rPr lang="en-US" sz="2400" dirty="0">
                <a:solidFill>
                  <a:srgbClr val="4F81BD"/>
                </a:solidFill>
              </a:rPr>
              <a:t>(</a:t>
            </a:r>
            <a:r>
              <a:rPr lang="en-US" sz="2400" dirty="0" smtClean="0">
                <a:solidFill>
                  <a:srgbClr val="4F81BD"/>
                </a:solidFill>
              </a:rPr>
              <a:t>49-50 for grades 6-12).  Compare your list to the CCSS for Speaking and Listening.</a:t>
            </a:r>
          </a:p>
          <a:p>
            <a:pPr lvl="1"/>
            <a:r>
              <a:rPr lang="en-US" sz="2100" dirty="0" smtClean="0">
                <a:solidFill>
                  <a:srgbClr val="4F81BD"/>
                </a:solidFill>
              </a:rPr>
              <a:t>Are most or all of your expectations present in the CCSS?</a:t>
            </a:r>
          </a:p>
          <a:p>
            <a:pPr lvl="1"/>
            <a:r>
              <a:rPr lang="en-US" sz="2100" dirty="0" smtClean="0">
                <a:solidFill>
                  <a:srgbClr val="4F81BD"/>
                </a:solidFill>
              </a:rPr>
              <a:t>Are there additional expectations in the CCSS that weren’t on your list?</a:t>
            </a:r>
          </a:p>
          <a:p>
            <a:pPr lvl="1"/>
            <a:r>
              <a:rPr lang="en-US" sz="2100" dirty="0" smtClean="0">
                <a:solidFill>
                  <a:srgbClr val="4F81BD"/>
                </a:solidFill>
              </a:rPr>
              <a:t>Do you feel anything is missing from the standards? </a:t>
            </a:r>
            <a:endParaRPr lang="en-US" sz="2100" dirty="0">
              <a:solidFill>
                <a:srgbClr val="4F81BD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42200" y="4356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0" indent="0">
              <a:buFont typeface="Wingdings 3" charset="0"/>
              <a:buNone/>
            </a:pPr>
            <a:endParaRPr lang="en-US" dirty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r>
              <a:rPr lang="en-US" dirty="0">
                <a:latin typeface="Gill Sans MT" charset="0"/>
              </a:rPr>
              <a:t>		</a:t>
            </a:r>
            <a:r>
              <a:rPr lang="en-US" sz="6600" dirty="0">
                <a:solidFill>
                  <a:srgbClr val="1F497D"/>
                </a:solidFill>
                <a:latin typeface="+mj-lt"/>
              </a:rPr>
              <a:t>Next steps?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Bookman Old Style" charset="0"/>
              </a:rPr>
              <a:t>Next Session:</a:t>
            </a:r>
            <a:endParaRPr lang="en-US" dirty="0">
              <a:latin typeface="Bookman Old Style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219200"/>
            <a:ext cx="8229600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3" charset="0"/>
              <a:buChar char=""/>
              <a:defRPr sz="2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47688" indent="-27305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6000"/>
              <a:buFont typeface="Wingdings 3" charset="0"/>
              <a:buChar char=""/>
              <a:defRPr sz="23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22325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BCBCBC"/>
              </a:buClr>
              <a:buSzPct val="76000"/>
              <a:buFont typeface="Wingdings 3" charset="0"/>
              <a:buChar char="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096963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635B4E"/>
              </a:buClr>
              <a:buSzPct val="70000"/>
              <a:buFont typeface="Wingdings" charset="0"/>
              <a:buChar char="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371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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3000"/>
              </a:spcAft>
              <a:buClr>
                <a:schemeClr val="accent2"/>
              </a:buClr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Will focus on:</a:t>
            </a:r>
          </a:p>
          <a:p>
            <a:pPr lvl="1">
              <a:spcAft>
                <a:spcPts val="3000"/>
              </a:spcAft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Three Shifts - </a:t>
            </a:r>
            <a:r>
              <a:rPr lang="en-US" dirty="0">
                <a:solidFill>
                  <a:schemeClr val="accent1"/>
                </a:solidFill>
                <a:latin typeface="Gill Sans MT" charset="0"/>
              </a:rPr>
              <a:t>H</a:t>
            </a: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ow are the CCSS are different from the current Washington State standards?</a:t>
            </a:r>
          </a:p>
          <a:p>
            <a:pPr lvl="1">
              <a:spcAft>
                <a:spcPts val="3000"/>
              </a:spcAft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SBAC – What will this test look like?  When will students be assessed?  How do the performance tasks compare to actual work students are expected to do in college?</a:t>
            </a:r>
          </a:p>
          <a:p>
            <a:pPr>
              <a:spcAft>
                <a:spcPts val="3000"/>
              </a:spcAft>
              <a:buClr>
                <a:schemeClr val="accent2"/>
              </a:buClr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Hope to see you all on May 10</a:t>
            </a:r>
            <a:r>
              <a:rPr lang="en-US" baseline="30000" dirty="0" smtClean="0">
                <a:solidFill>
                  <a:schemeClr val="accent1"/>
                </a:solidFill>
                <a:latin typeface="Gill Sans MT" charset="0"/>
              </a:rPr>
              <a:t>th</a:t>
            </a: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!</a:t>
            </a:r>
            <a:endParaRPr lang="en-US" dirty="0" smtClean="0">
              <a:latin typeface="Gill Sans MT" charset="0"/>
            </a:endParaRPr>
          </a:p>
          <a:p>
            <a:pPr>
              <a:buFont typeface="Wingdings 3" charset="0"/>
              <a:buNone/>
            </a:pPr>
            <a:endParaRPr lang="en-US" dirty="0" smtClean="0">
              <a:latin typeface="Gill Sans MT" charset="0"/>
            </a:endParaRPr>
          </a:p>
          <a:p>
            <a:pPr>
              <a:buFont typeface="Wingdings 3" charset="0"/>
              <a:buNone/>
            </a:pPr>
            <a:endParaRPr lang="en-US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00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Bookman Old Style" charset="0"/>
              </a:rPr>
              <a:t>More Resources:</a:t>
            </a:r>
            <a:endParaRPr lang="en-US" dirty="0">
              <a:latin typeface="Bookman Old Style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219200"/>
            <a:ext cx="8229600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3" charset="0"/>
              <a:buChar char=""/>
              <a:defRPr sz="26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47688" indent="-27305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6000"/>
              <a:buFont typeface="Wingdings 3" charset="0"/>
              <a:buChar char=""/>
              <a:defRPr sz="23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22325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BCBCBC"/>
              </a:buClr>
              <a:buSzPct val="76000"/>
              <a:buFont typeface="Wingdings 3" charset="0"/>
              <a:buChar char="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096963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635B4E"/>
              </a:buClr>
              <a:buSzPct val="70000"/>
              <a:buFont typeface="Wingdings" charset="0"/>
              <a:buChar char="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371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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3000"/>
              </a:spcAft>
              <a:buClr>
                <a:schemeClr val="accent2"/>
              </a:buClr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If you can’t make it next time, but you would like to learn more about the Common Core State Standards check out these websites:</a:t>
            </a:r>
          </a:p>
          <a:p>
            <a:pPr lvl="1">
              <a:spcAft>
                <a:spcPts val="3000"/>
              </a:spcAft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  <a:hlinkClick r:id="rId3"/>
              </a:rPr>
              <a:t>www.corestandards.org</a:t>
            </a:r>
            <a:endParaRPr lang="en-US" dirty="0" smtClean="0">
              <a:solidFill>
                <a:schemeClr val="accent1"/>
              </a:solidFill>
              <a:latin typeface="Gill Sans MT" charset="0"/>
            </a:endParaRPr>
          </a:p>
          <a:p>
            <a:pPr lvl="1">
              <a:spcAft>
                <a:spcPts val="3000"/>
              </a:spcAft>
            </a:pPr>
            <a:r>
              <a:rPr lang="en-US" dirty="0">
                <a:solidFill>
                  <a:schemeClr val="accent1"/>
                </a:solidFill>
                <a:latin typeface="Gill Sans MT" charset="0"/>
                <a:hlinkClick r:id="rId4"/>
              </a:rPr>
              <a:t>http://www.k12.wa.us/CoreStandards</a:t>
            </a:r>
            <a:r>
              <a:rPr lang="en-US" dirty="0" smtClean="0">
                <a:solidFill>
                  <a:schemeClr val="accent1"/>
                </a:solidFill>
                <a:latin typeface="Gill Sans MT" charset="0"/>
                <a:hlinkClick r:id="rId4"/>
              </a:rPr>
              <a:t>/</a:t>
            </a:r>
            <a:endParaRPr lang="en-US" dirty="0" smtClean="0">
              <a:solidFill>
                <a:schemeClr val="accent1"/>
              </a:solidFill>
              <a:latin typeface="Gill Sans MT" charset="0"/>
            </a:endParaRPr>
          </a:p>
          <a:p>
            <a:pPr lvl="1">
              <a:spcAft>
                <a:spcPts val="3000"/>
              </a:spcAft>
            </a:pPr>
            <a:r>
              <a:rPr lang="en-US" dirty="0">
                <a:solidFill>
                  <a:schemeClr val="accent1"/>
                </a:solidFill>
                <a:latin typeface="Gill Sans MT" charset="0"/>
                <a:hlinkClick r:id="rId5"/>
              </a:rPr>
              <a:t>http://www.smarterbalanced.org</a:t>
            </a:r>
            <a:r>
              <a:rPr lang="en-US" dirty="0" smtClean="0">
                <a:solidFill>
                  <a:schemeClr val="accent1"/>
                </a:solidFill>
                <a:latin typeface="Gill Sans MT" charset="0"/>
                <a:hlinkClick r:id="rId5"/>
              </a:rPr>
              <a:t>/</a:t>
            </a:r>
            <a:endParaRPr lang="en-US" dirty="0" smtClean="0">
              <a:solidFill>
                <a:schemeClr val="accent1"/>
              </a:solidFill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5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charset="0"/>
              </a:rPr>
              <a:t>Participants will be able to…</a:t>
            </a:r>
            <a:endParaRPr lang="en-US" dirty="0">
              <a:latin typeface="Bookman Old Style" charset="0"/>
            </a:endParaRPr>
          </a:p>
        </p:txBody>
      </p:sp>
      <p:sp>
        <p:nvSpPr>
          <p:cNvPr id="124930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86800" cy="4937125"/>
          </a:xfrm>
        </p:spPr>
        <p:txBody>
          <a:bodyPr/>
          <a:lstStyle/>
          <a:p>
            <a:pPr lvl="1">
              <a:spcAft>
                <a:spcPts val="1800"/>
              </a:spcAft>
            </a:pPr>
            <a:r>
              <a:rPr lang="en-US" sz="2800" dirty="0" smtClean="0">
                <a:solidFill>
                  <a:schemeClr val="accent1"/>
                </a:solidFill>
                <a:latin typeface="Gill Sans MT" charset="0"/>
              </a:rPr>
              <a:t>Articulate the rationale behind the creation of the Common Core State Standards (CCSS)</a:t>
            </a:r>
          </a:p>
          <a:p>
            <a:pPr lvl="1">
              <a:spcAft>
                <a:spcPts val="1800"/>
              </a:spcAft>
            </a:pPr>
            <a:r>
              <a:rPr lang="en-US" sz="2800" dirty="0" smtClean="0">
                <a:solidFill>
                  <a:schemeClr val="accent1"/>
                </a:solidFill>
                <a:latin typeface="Gill Sans MT" charset="0"/>
              </a:rPr>
              <a:t>Understand the timeline for CCSS implementation in Washington </a:t>
            </a:r>
          </a:p>
          <a:p>
            <a:pPr lvl="1">
              <a:spcAft>
                <a:spcPts val="1800"/>
              </a:spcAft>
            </a:pPr>
            <a:r>
              <a:rPr lang="en-US" sz="2800" dirty="0" smtClean="0">
                <a:solidFill>
                  <a:schemeClr val="accent1"/>
                </a:solidFill>
                <a:latin typeface="Gill Sans MT" charset="0"/>
              </a:rPr>
              <a:t>Navigate the CCSS document</a:t>
            </a:r>
          </a:p>
          <a:p>
            <a:pPr lvl="1">
              <a:spcAft>
                <a:spcPts val="1800"/>
              </a:spcAft>
            </a:pPr>
            <a:r>
              <a:rPr lang="en-US" sz="2800" dirty="0" smtClean="0">
                <a:solidFill>
                  <a:schemeClr val="accent1"/>
                </a:solidFill>
                <a:latin typeface="Gill Sans MT" charset="0"/>
              </a:rPr>
              <a:t>Understand the vertical alignment of the CCSS</a:t>
            </a:r>
          </a:p>
          <a:p>
            <a:pPr lvl="1">
              <a:spcAft>
                <a:spcPts val="1800"/>
              </a:spcAft>
            </a:pPr>
            <a:r>
              <a:rPr lang="en-US" sz="2800" dirty="0" smtClean="0">
                <a:solidFill>
                  <a:schemeClr val="accent1"/>
                </a:solidFill>
                <a:latin typeface="Gill Sans MT" charset="0"/>
              </a:rPr>
              <a:t>Identify implications to your work with students at </a:t>
            </a:r>
            <a:r>
              <a:rPr lang="en-US" sz="2800" dirty="0" smtClean="0">
                <a:solidFill>
                  <a:schemeClr val="accent1"/>
                </a:solidFill>
                <a:latin typeface="Gill Sans MT" charset="0"/>
              </a:rPr>
              <a:t>Shoreline </a:t>
            </a:r>
            <a:r>
              <a:rPr lang="en-US" sz="2800" smtClean="0">
                <a:solidFill>
                  <a:schemeClr val="accent1"/>
                </a:solidFill>
                <a:latin typeface="Gill Sans MT" charset="0"/>
              </a:rPr>
              <a:t>Community College</a:t>
            </a:r>
            <a:endParaRPr lang="en-US" dirty="0">
              <a:latin typeface="Gill Sans MT" charset="0"/>
            </a:endParaRPr>
          </a:p>
          <a:p>
            <a:pPr lvl="1">
              <a:spcAft>
                <a:spcPts val="1800"/>
              </a:spcAft>
              <a:buFont typeface="Wingdings 3" charset="0"/>
              <a:buNone/>
            </a:pPr>
            <a:endParaRPr lang="en-US" dirty="0">
              <a:latin typeface="Gill Sans MT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49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49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49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49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49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49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49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49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49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49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49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49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 build="p" bldLvl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Bookman Old Style" charset="0"/>
              </a:rPr>
              <a:t>Video – Why Common Core?</a:t>
            </a:r>
          </a:p>
        </p:txBody>
      </p:sp>
      <p:sp>
        <p:nvSpPr>
          <p:cNvPr id="137218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10600" cy="4937125"/>
          </a:xfrm>
        </p:spPr>
        <p:txBody>
          <a:bodyPr/>
          <a:lstStyle/>
          <a:p>
            <a:pPr marL="0" indent="0" algn="ctr">
              <a:buFont typeface="Wingdings 3" charset="0"/>
              <a:buNone/>
            </a:pPr>
            <a:r>
              <a:rPr lang="en-US" sz="2000" dirty="0">
                <a:latin typeface="Gill Sans MT" charset="0"/>
                <a:hlinkClick r:id="rId3"/>
              </a:rPr>
              <a:t>https://www.teachingchannel.org/videos/common-core-standards-ela?fd=1#</a:t>
            </a:r>
            <a:endParaRPr lang="en-US" sz="2000" dirty="0" smtClean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 smtClean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 smtClean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 smtClean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 smtClean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 smtClean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 smtClean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 smtClean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sz="1000" dirty="0" smtClean="0">
              <a:latin typeface="Gill Sans MT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1F497D"/>
                </a:solidFill>
                <a:latin typeface="Gill Sans MT" charset="0"/>
              </a:rPr>
              <a:t>As </a:t>
            </a:r>
            <a:r>
              <a:rPr lang="en-US" dirty="0">
                <a:solidFill>
                  <a:srgbClr val="1F497D"/>
                </a:solidFill>
                <a:latin typeface="Gill Sans MT" charset="0"/>
              </a:rPr>
              <a:t>you</a:t>
            </a:r>
            <a:r>
              <a:rPr lang="en-US" dirty="0" smtClean="0">
                <a:solidFill>
                  <a:srgbClr val="1F497D"/>
                </a:solidFill>
                <a:latin typeface="Gill Sans MT" charset="0"/>
              </a:rPr>
              <a:t> take notes on your specific strand, also think about why states are moving to the CCSS.</a:t>
            </a:r>
          </a:p>
          <a:p>
            <a:pPr marL="0" indent="0">
              <a:buFont typeface="Wingdings 3" charset="0"/>
              <a:buNone/>
            </a:pPr>
            <a:endParaRPr lang="en-US" dirty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>
              <a:latin typeface="Gill Sans MT" charset="0"/>
            </a:endParaRPr>
          </a:p>
          <a:p>
            <a:pPr marL="0" indent="0">
              <a:buFont typeface="Wingdings 3" charset="0"/>
              <a:buNone/>
            </a:pPr>
            <a:endParaRPr lang="en-US" dirty="0">
              <a:latin typeface="Gill Sans MT" charset="0"/>
            </a:endParaRPr>
          </a:p>
        </p:txBody>
      </p:sp>
      <p:pic>
        <p:nvPicPr>
          <p:cNvPr id="5" name="Picture 4" descr="ELA CCSS video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1752600"/>
            <a:ext cx="4442824" cy="31770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charset="0"/>
              </a:rPr>
              <a:t>ELA Strands Jigsaw</a:t>
            </a:r>
            <a:endParaRPr lang="en-US" dirty="0">
              <a:latin typeface="Bookman Old Style" charset="0"/>
            </a:endParaRPr>
          </a:p>
        </p:txBody>
      </p:sp>
      <p:sp>
        <p:nvSpPr>
          <p:cNvPr id="14233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88900" indent="0" eaLnBrk="1" hangingPunct="1">
              <a:buFont typeface="Wingdings 3" charset="0"/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Jigsaw:</a:t>
            </a:r>
            <a:endParaRPr lang="en-US" sz="2800" dirty="0" smtClean="0"/>
          </a:p>
          <a:p>
            <a:pPr>
              <a:buClr>
                <a:schemeClr val="tx2"/>
              </a:buClr>
            </a:pP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  <a:latin typeface="Gill Sans MT" charset="0"/>
              </a:rPr>
              <a:t>Each group member takes up to 3 minutes </a:t>
            </a: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to share: </a:t>
            </a:r>
            <a:endParaRPr lang="en-US" dirty="0">
              <a:solidFill>
                <a:schemeClr val="accent1"/>
              </a:solidFill>
              <a:latin typeface="Gill Sans MT" charset="0"/>
            </a:endParaRPr>
          </a:p>
          <a:p>
            <a:pPr>
              <a:buClr>
                <a:schemeClr val="tx2"/>
              </a:buClr>
            </a:pPr>
            <a:endParaRPr lang="en-US" sz="800" dirty="0">
              <a:solidFill>
                <a:schemeClr val="accent1"/>
              </a:solidFill>
              <a:latin typeface="Gill Sans MT" charset="0"/>
            </a:endParaRPr>
          </a:p>
          <a:p>
            <a:pPr lvl="1"/>
            <a:r>
              <a:rPr lang="en-US" dirty="0">
                <a:latin typeface="Gill Sans MT" charset="0"/>
              </a:rPr>
              <a:t>Important ideas related to assigned </a:t>
            </a:r>
            <a:r>
              <a:rPr lang="en-US" dirty="0" smtClean="0">
                <a:latin typeface="Gill Sans MT" charset="0"/>
              </a:rPr>
              <a:t>strand</a:t>
            </a:r>
          </a:p>
          <a:p>
            <a:pPr lvl="1"/>
            <a:r>
              <a:rPr lang="en-US" dirty="0" smtClean="0">
                <a:latin typeface="Gill Sans MT" charset="0"/>
              </a:rPr>
              <a:t>Any questions you might have</a:t>
            </a:r>
            <a:endParaRPr lang="en-US" dirty="0">
              <a:latin typeface="Gill Sans MT" charset="0"/>
            </a:endParaRPr>
          </a:p>
          <a:p>
            <a:pPr lvl="1"/>
            <a:r>
              <a:rPr lang="en-US" dirty="0" smtClean="0">
                <a:latin typeface="Gill Sans MT" charset="0"/>
              </a:rPr>
              <a:t>Responses or thoughts</a:t>
            </a:r>
            <a:endParaRPr lang="en-US" dirty="0">
              <a:latin typeface="Gill Sans MT" charset="0"/>
            </a:endParaRPr>
          </a:p>
          <a:p>
            <a:pPr>
              <a:buClr>
                <a:schemeClr val="tx2"/>
              </a:buClr>
            </a:pPr>
            <a:r>
              <a:rPr lang="en-US" dirty="0">
                <a:solidFill>
                  <a:srgbClr val="4F81BD"/>
                </a:solidFill>
              </a:rPr>
              <a:t>As </a:t>
            </a:r>
            <a:r>
              <a:rPr lang="en-US" dirty="0" smtClean="0">
                <a:solidFill>
                  <a:srgbClr val="4F81BD"/>
                </a:solidFill>
              </a:rPr>
              <a:t>each person </a:t>
            </a:r>
            <a:r>
              <a:rPr lang="en-US" dirty="0">
                <a:solidFill>
                  <a:srgbClr val="4F81BD"/>
                </a:solidFill>
              </a:rPr>
              <a:t>shares, complete your graphic </a:t>
            </a:r>
            <a:r>
              <a:rPr lang="en-US" dirty="0" smtClean="0">
                <a:solidFill>
                  <a:srgbClr val="4F81BD"/>
                </a:solidFill>
              </a:rPr>
              <a:t>organizer.</a:t>
            </a:r>
            <a:endParaRPr lang="en-US" sz="2800" dirty="0" smtClean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90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charset="0"/>
              </a:rPr>
              <a:t>Standards Jigsaw</a:t>
            </a:r>
            <a:endParaRPr lang="en-US" dirty="0">
              <a:latin typeface="Bookman Old Style" charset="0"/>
            </a:endParaRPr>
          </a:p>
        </p:txBody>
      </p:sp>
      <p:sp>
        <p:nvSpPr>
          <p:cNvPr id="14233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88900" indent="0" eaLnBrk="1" hangingPunct="1">
              <a:buFont typeface="Wingdings 3" charset="0"/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Jigsaw:</a:t>
            </a:r>
            <a:endParaRPr lang="en-US" sz="2800" dirty="0" smtClean="0"/>
          </a:p>
          <a:p>
            <a:pPr>
              <a:buClr>
                <a:schemeClr val="tx2"/>
              </a:buClr>
            </a:pP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en-US" sz="2800" dirty="0" smtClean="0">
                <a:solidFill>
                  <a:srgbClr val="4F81BD"/>
                </a:solidFill>
              </a:rPr>
              <a:t>Then as a group discuss: 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</a:p>
          <a:p>
            <a:pPr lvl="1"/>
            <a:r>
              <a:rPr lang="en-US" sz="2800" dirty="0" smtClean="0">
                <a:solidFill>
                  <a:schemeClr val="tx2"/>
                </a:solidFill>
              </a:rPr>
              <a:t>How do the expectations of the CCSS match the preparedness for college-level work </a:t>
            </a:r>
            <a:r>
              <a:rPr lang="en-US" sz="2800" dirty="0" smtClean="0"/>
              <a:t>of</a:t>
            </a:r>
            <a:r>
              <a:rPr lang="en-US" sz="2800" dirty="0" smtClean="0">
                <a:solidFill>
                  <a:schemeClr val="tx2"/>
                </a:solidFill>
              </a:rPr>
              <a:t> the students with </a:t>
            </a:r>
            <a:r>
              <a:rPr lang="en-US" sz="2800" dirty="0" smtClean="0"/>
              <a:t>whom </a:t>
            </a:r>
            <a:r>
              <a:rPr lang="en-US" sz="2800" dirty="0" smtClean="0">
                <a:solidFill>
                  <a:schemeClr val="tx2"/>
                </a:solidFill>
              </a:rPr>
              <a:t>you are currently working?</a:t>
            </a:r>
          </a:p>
          <a:p>
            <a:pPr lvl="1"/>
            <a:r>
              <a:rPr lang="en-US" sz="2800" dirty="0" smtClean="0"/>
              <a:t>Do you agree that students meeting these new standards will be college ready? How so?</a:t>
            </a:r>
            <a:endParaRPr lang="en-US" sz="2800" dirty="0" smtClean="0">
              <a:solidFill>
                <a:schemeClr val="tx2"/>
              </a:solidFill>
            </a:endParaRPr>
          </a:p>
          <a:p>
            <a:pPr lvl="1"/>
            <a:r>
              <a:rPr lang="en-US" sz="2800" dirty="0" smtClean="0"/>
              <a:t>What are any other implications for your work?</a:t>
            </a:r>
            <a:endParaRPr lang="en-US" sz="2800" dirty="0" smtClean="0">
              <a:solidFill>
                <a:schemeClr val="tx2"/>
              </a:solidFill>
            </a:endParaRPr>
          </a:p>
          <a:p>
            <a:pPr marL="88900" indent="0" eaLnBrk="1" hangingPunct="1">
              <a:buNone/>
            </a:pPr>
            <a:endParaRPr lang="en-US" sz="2800" dirty="0">
              <a:latin typeface="Bookman Old Style" charset="0"/>
            </a:endParaRPr>
          </a:p>
          <a:p>
            <a:pPr marL="708025" lvl="1" indent="-342900" eaLnBrk="1" hangingPunct="1"/>
            <a:endParaRPr lang="en-US" sz="2500" dirty="0">
              <a:latin typeface="Bookman Old Style" charset="0"/>
            </a:endParaRPr>
          </a:p>
          <a:p>
            <a:pPr marL="88900" indent="0" eaLnBrk="1" hangingPunct="1"/>
            <a:endParaRPr lang="en-US" sz="2800" dirty="0">
              <a:latin typeface="Bookman Old Style" charset="0"/>
            </a:endParaRPr>
          </a:p>
          <a:p>
            <a:pPr marL="88900" indent="0"/>
            <a:endParaRPr lang="en-US" dirty="0">
              <a:latin typeface="Gill Sans MT" charset="0"/>
            </a:endParaRPr>
          </a:p>
          <a:p>
            <a:pPr marL="88900" indent="0">
              <a:buFont typeface="Wingdings 3" charset="0"/>
              <a:buNone/>
            </a:pPr>
            <a:endParaRPr lang="en-US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34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charset="0"/>
              </a:rPr>
              <a:t>CCSS Adoption and Implementation:</a:t>
            </a:r>
            <a:endParaRPr lang="en-US" dirty="0">
              <a:latin typeface="Bookman Old Style" charset="0"/>
            </a:endParaRPr>
          </a:p>
        </p:txBody>
      </p:sp>
      <p:pic>
        <p:nvPicPr>
          <p:cNvPr id="9" name="Content Placeholder 8" descr="Screen Shot 2013-04-10 at 1.23.29 PM.png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6" b="886"/>
          <a:stretch>
            <a:fillRect/>
          </a:stretch>
        </p:blipFill>
        <p:spPr>
          <a:xfrm>
            <a:off x="76200" y="1219200"/>
            <a:ext cx="8991600" cy="4937125"/>
          </a:xfrm>
        </p:spPr>
      </p:pic>
      <p:sp>
        <p:nvSpPr>
          <p:cNvPr id="10" name="TextBox 9"/>
          <p:cNvSpPr txBox="1"/>
          <p:nvPr/>
        </p:nvSpPr>
        <p:spPr>
          <a:xfrm>
            <a:off x="4267200" y="1752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Minnesota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05200" y="28194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Nebraska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57600" y="4800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Texas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1800" y="3352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Virginia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" y="4953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Alaska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2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ookman Old Style" charset="0"/>
              </a:rPr>
              <a:t>CCSS Adoption and Implementation:</a:t>
            </a:r>
          </a:p>
        </p:txBody>
      </p:sp>
      <p:sp>
        <p:nvSpPr>
          <p:cNvPr id="142338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066800"/>
            <a:ext cx="8991600" cy="4937125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US" dirty="0">
                <a:solidFill>
                  <a:schemeClr val="accent1"/>
                </a:solidFill>
                <a:latin typeface="Gill Sans MT" charset="0"/>
              </a:rPr>
              <a:t>Defined the knowledge and skills students need for college and career readiness</a:t>
            </a:r>
          </a:p>
          <a:p>
            <a:pPr>
              <a:buClr>
                <a:schemeClr val="tx2"/>
              </a:buClr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Provided clear, consistent expectations in ELA and Math</a:t>
            </a:r>
          </a:p>
          <a:p>
            <a:pPr>
              <a:buClr>
                <a:schemeClr val="tx2"/>
              </a:buClr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Based on solid research and evidence</a:t>
            </a:r>
          </a:p>
          <a:p>
            <a:pPr lvl="1" eaLnBrk="1" hangingPunct="1">
              <a:defRPr/>
            </a:pPr>
            <a:r>
              <a:rPr lang="en-US" sz="2200" dirty="0"/>
              <a:t>M</a:t>
            </a:r>
            <a:r>
              <a:rPr lang="en-US" sz="2200" dirty="0" smtClean="0"/>
              <a:t>ore </a:t>
            </a:r>
            <a:r>
              <a:rPr lang="en-US" sz="2200" dirty="0"/>
              <a:t>than 3/4 of students who completed a college prep curriculum were unprepared to do college level work (ACT).</a:t>
            </a:r>
          </a:p>
          <a:p>
            <a:pPr lvl="1" eaLnBrk="1" hangingPunct="1">
              <a:defRPr/>
            </a:pPr>
            <a:r>
              <a:rPr lang="en-US" sz="2200" dirty="0"/>
              <a:t>51% of students entering college need remedial reading (</a:t>
            </a:r>
            <a:r>
              <a:rPr lang="en-US" sz="2000" dirty="0"/>
              <a:t>College Board</a:t>
            </a:r>
            <a:r>
              <a:rPr lang="en-US" sz="2200" dirty="0"/>
              <a:t>)</a:t>
            </a:r>
            <a:r>
              <a:rPr lang="en-US" sz="2200" dirty="0" smtClean="0"/>
              <a:t>.</a:t>
            </a:r>
          </a:p>
          <a:p>
            <a:pPr lvl="1" eaLnBrk="1" hangingPunct="1">
              <a:defRPr/>
            </a:pPr>
            <a:r>
              <a:rPr lang="en-US" sz="2200" dirty="0" smtClean="0"/>
              <a:t>Text complexity gap – like asking 4th </a:t>
            </a:r>
            <a:r>
              <a:rPr lang="en-US" sz="2200" dirty="0"/>
              <a:t>grader to read the materials you would give an 8th grader (NAEP</a:t>
            </a:r>
            <a:r>
              <a:rPr lang="en-US" sz="2200" dirty="0" smtClean="0"/>
              <a:t>).</a:t>
            </a:r>
          </a:p>
          <a:p>
            <a:pPr lvl="1"/>
            <a:r>
              <a:rPr lang="en-US" sz="2200" dirty="0">
                <a:solidFill>
                  <a:schemeClr val="tx2"/>
                </a:solidFill>
              </a:rPr>
              <a:t>Performance on Complex Text Reading Tasks was the clearest indicator between students who are likely to be ready for college and those who are </a:t>
            </a:r>
            <a:r>
              <a:rPr lang="en-US" sz="2200" dirty="0" smtClean="0">
                <a:solidFill>
                  <a:schemeClr val="tx2"/>
                </a:solidFill>
              </a:rPr>
              <a:t>not (ACT).</a:t>
            </a:r>
            <a:endParaRPr lang="en-US" sz="2200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US" dirty="0" smtClean="0">
                <a:solidFill>
                  <a:schemeClr val="accent1"/>
                </a:solidFill>
                <a:latin typeface="Gill Sans MT" charset="0"/>
              </a:rPr>
              <a:t>Internationally benchmarked</a:t>
            </a:r>
            <a:endParaRPr lang="en-US" sz="2800" dirty="0" smtClean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12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charset="0"/>
              </a:rPr>
              <a:t>CCSS Adoption and Implementation:</a:t>
            </a:r>
            <a:endParaRPr lang="en-US" dirty="0">
              <a:latin typeface="Bookman Old Style" charset="0"/>
            </a:endParaRPr>
          </a:p>
        </p:txBody>
      </p:sp>
      <p:pic>
        <p:nvPicPr>
          <p:cNvPr id="9" name="Content Placeholder 8" descr="Screen Shot 2013-04-10 at 1.23.29 PM.png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6" b="886"/>
          <a:stretch>
            <a:fillRect/>
          </a:stretch>
        </p:blipFill>
        <p:spPr>
          <a:xfrm>
            <a:off x="3647228" y="1143000"/>
            <a:ext cx="5522172" cy="3032125"/>
          </a:xfrm>
        </p:spPr>
      </p:pic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457200" y="1600200"/>
            <a:ext cx="3733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7663" lvl="0" indent="-347663">
              <a:spcBef>
                <a:spcPts val="600"/>
              </a:spcBef>
              <a:spcAft>
                <a:spcPts val="1800"/>
              </a:spcAft>
              <a:buClr>
                <a:schemeClr val="tx2"/>
              </a:buClr>
              <a:buSzPct val="76000"/>
              <a:buFont typeface="Wingdings 3" charset="0"/>
              <a:buChar char=""/>
              <a:defRPr/>
            </a:pPr>
            <a:r>
              <a:rPr lang="en-US" sz="2000" dirty="0" smtClean="0">
                <a:solidFill>
                  <a:schemeClr val="accent1"/>
                </a:solidFill>
                <a:ea typeface="Arial"/>
                <a:cs typeface="Arial"/>
                <a:sym typeface="Arial"/>
              </a:rPr>
              <a:t>Initiated by the National </a:t>
            </a:r>
            <a:r>
              <a:rPr lang="en-US" sz="2000" dirty="0" err="1" smtClean="0">
                <a:solidFill>
                  <a:schemeClr val="accent1"/>
                </a:solidFill>
                <a:ea typeface="Arial"/>
                <a:cs typeface="Arial"/>
                <a:sym typeface="Arial"/>
              </a:rPr>
              <a:t>Governers</a:t>
            </a:r>
            <a:r>
              <a:rPr lang="en-US" sz="2000" dirty="0" smtClean="0">
                <a:solidFill>
                  <a:schemeClr val="accent1"/>
                </a:solidFill>
                <a:ea typeface="Arial"/>
                <a:cs typeface="Arial"/>
                <a:sym typeface="Arial"/>
              </a:rPr>
              <a:t> Association (NGA) and Council of Chief State School Officers (CCSS)</a:t>
            </a:r>
          </a:p>
          <a:p>
            <a:pPr marL="347663" lvl="0" indent="-347663">
              <a:spcBef>
                <a:spcPts val="600"/>
              </a:spcBef>
              <a:spcAft>
                <a:spcPts val="1800"/>
              </a:spcAft>
              <a:buClr>
                <a:schemeClr val="tx2"/>
              </a:buClr>
              <a:buSzPct val="76000"/>
              <a:buFont typeface="Wingdings 3" charset="0"/>
              <a:buChar char=""/>
              <a:defRPr/>
            </a:pPr>
            <a:r>
              <a:rPr lang="en-US" sz="2000" dirty="0" smtClean="0">
                <a:solidFill>
                  <a:schemeClr val="accent1"/>
                </a:solidFill>
                <a:ea typeface="Arial"/>
                <a:cs typeface="Arial"/>
                <a:sym typeface="Arial"/>
              </a:rPr>
              <a:t>Developed voluntarily by states</a:t>
            </a:r>
          </a:p>
          <a:p>
            <a:pPr marL="347663" lvl="0" indent="-347663">
              <a:spcBef>
                <a:spcPts val="600"/>
              </a:spcBef>
              <a:spcAft>
                <a:spcPts val="1800"/>
              </a:spcAft>
              <a:buClr>
                <a:schemeClr val="tx2"/>
              </a:buClr>
              <a:buSzPct val="76000"/>
              <a:buFont typeface="Wingdings 3" charset="0"/>
              <a:buChar char=""/>
              <a:defRPr/>
            </a:pPr>
            <a:r>
              <a:rPr lang="en-US" sz="2000" dirty="0" smtClean="0">
                <a:solidFill>
                  <a:schemeClr val="accent1"/>
                </a:solidFill>
                <a:ea typeface="Arial"/>
                <a:cs typeface="Arial"/>
                <a:sym typeface="Arial"/>
              </a:rPr>
              <a:t>States began to adopt the CCSS starting in 2010</a:t>
            </a:r>
          </a:p>
          <a:p>
            <a:pPr marL="347663" lvl="0" indent="-347663">
              <a:spcBef>
                <a:spcPts val="600"/>
              </a:spcBef>
              <a:spcAft>
                <a:spcPts val="1800"/>
              </a:spcAft>
              <a:buClr>
                <a:schemeClr val="tx2"/>
              </a:buClr>
              <a:buSzPct val="76000"/>
              <a:buFont typeface="Wingdings 3" charset="0"/>
              <a:buChar char=""/>
              <a:defRPr/>
            </a:pPr>
            <a:r>
              <a:rPr lang="en-US" sz="2000" dirty="0" smtClean="0">
                <a:solidFill>
                  <a:schemeClr val="accent1"/>
                </a:solidFill>
                <a:ea typeface="Arial"/>
                <a:cs typeface="Arial"/>
                <a:sym typeface="Arial"/>
              </a:rPr>
              <a:t>Washington adopted CCSS July 20, 2011</a:t>
            </a:r>
          </a:p>
          <a:p>
            <a:pPr lvl="0">
              <a:spcBef>
                <a:spcPts val="600"/>
              </a:spcBef>
              <a:spcAft>
                <a:spcPts val="1800"/>
              </a:spcAft>
              <a:buClr>
                <a:schemeClr val="tx2"/>
              </a:buClr>
              <a:buSzPct val="76000"/>
              <a:defRPr/>
            </a:pPr>
            <a:r>
              <a:rPr lang="x-none" sz="2000" dirty="0" smtClean="0">
                <a:solidFill>
                  <a:schemeClr val="accent1"/>
                </a:solidFill>
                <a:ea typeface="Arial"/>
                <a:cs typeface="Arial"/>
                <a:sym typeface="Arial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CCS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2_Orig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Orig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7_Orig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8_Orig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ThemeCCSS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9_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0_Orig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1_Orig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10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1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1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13.xml><?xml version="1.0" encoding="utf-8"?>
<a:themeOverride xmlns:a="http://schemas.openxmlformats.org/drawingml/2006/main">
  <a:clrScheme name="Austin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14.xml><?xml version="1.0" encoding="utf-8"?>
<a:themeOverride xmlns:a="http://schemas.openxmlformats.org/drawingml/2006/main">
  <a:clrScheme name="Austin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15.xml><?xml version="1.0" encoding="utf-8"?>
<a:themeOverride xmlns:a="http://schemas.openxmlformats.org/drawingml/2006/main">
  <a:clrScheme name="Austin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16.xml><?xml version="1.0" encoding="utf-8"?>
<a:themeOverride xmlns:a="http://schemas.openxmlformats.org/drawingml/2006/main">
  <a:clrScheme name="Austin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3.xml><?xml version="1.0" encoding="utf-8"?>
<a:themeOverride xmlns:a="http://schemas.openxmlformats.org/drawingml/2006/main">
  <a:clrScheme name="Austin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4.xml><?xml version="1.0" encoding="utf-8"?>
<a:themeOverride xmlns:a="http://schemas.openxmlformats.org/drawingml/2006/main">
  <a:clrScheme name="Austin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5.xml><?xml version="1.0" encoding="utf-8"?>
<a:themeOverride xmlns:a="http://schemas.openxmlformats.org/drawingml/2006/main">
  <a:clrScheme name="Austin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6.xml><?xml version="1.0" encoding="utf-8"?>
<a:themeOverride xmlns:a="http://schemas.openxmlformats.org/drawingml/2006/main">
  <a:clrScheme name="Austin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7.xml><?xml version="1.0" encoding="utf-8"?>
<a:themeOverride xmlns:a="http://schemas.openxmlformats.org/drawingml/2006/main">
  <a:clrScheme name="Austin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8.xml><?xml version="1.0" encoding="utf-8"?>
<a:themeOverride xmlns:a="http://schemas.openxmlformats.org/drawingml/2006/main">
  <a:clrScheme name="Austin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9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11405</TotalTime>
  <Words>1618</Words>
  <Application>Microsoft Macintosh PowerPoint</Application>
  <PresentationFormat>On-screen Show (4:3)</PresentationFormat>
  <Paragraphs>226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ThemeCCSS</vt:lpstr>
      <vt:lpstr>4_Origin</vt:lpstr>
      <vt:lpstr>5_Origin</vt:lpstr>
      <vt:lpstr>7_Origin</vt:lpstr>
      <vt:lpstr>8_Origin</vt:lpstr>
      <vt:lpstr>1_ThemeCCSS</vt:lpstr>
      <vt:lpstr>9_Origin</vt:lpstr>
      <vt:lpstr>10_Origin</vt:lpstr>
      <vt:lpstr>11_Origin</vt:lpstr>
      <vt:lpstr>12_Origin</vt:lpstr>
      <vt:lpstr>PowerPoint Presentation</vt:lpstr>
      <vt:lpstr>Getting Started</vt:lpstr>
      <vt:lpstr>Participants will be able to…</vt:lpstr>
      <vt:lpstr>Video – Why Common Core?</vt:lpstr>
      <vt:lpstr>ELA Strands Jigsaw</vt:lpstr>
      <vt:lpstr>Standards Jigsaw</vt:lpstr>
      <vt:lpstr>CCSS Adoption and Implementation:</vt:lpstr>
      <vt:lpstr>CCSS Adoption and Implementation:</vt:lpstr>
      <vt:lpstr>CCSS Adoption and Implementation:</vt:lpstr>
      <vt:lpstr> Washington State’s Implementation Timeline</vt:lpstr>
      <vt:lpstr>Smarter Balanced Assessment Consortium (SBAC)</vt:lpstr>
      <vt:lpstr>PowerPoint Presentation</vt:lpstr>
      <vt:lpstr>Overarching Structure</vt:lpstr>
      <vt:lpstr>Anchor Standards</vt:lpstr>
      <vt:lpstr>Organization &amp; Terminology </vt:lpstr>
      <vt:lpstr>Reading</vt:lpstr>
      <vt:lpstr>Writing</vt:lpstr>
      <vt:lpstr>Writing</vt:lpstr>
      <vt:lpstr>Writing</vt:lpstr>
      <vt:lpstr>Speaking &amp; Listening</vt:lpstr>
      <vt:lpstr>PowerPoint Presentation</vt:lpstr>
      <vt:lpstr>Next Session:</vt:lpstr>
      <vt:lpstr>More Resources:</vt:lpstr>
    </vt:vector>
  </TitlesOfParts>
  <Company>OSPI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nathan.olson</dc:creator>
  <cp:lastModifiedBy>*</cp:lastModifiedBy>
  <cp:revision>610</cp:revision>
  <cp:lastPrinted>2013-06-10T19:33:04Z</cp:lastPrinted>
  <dcterms:created xsi:type="dcterms:W3CDTF">2013-01-14T17:53:37Z</dcterms:created>
  <dcterms:modified xsi:type="dcterms:W3CDTF">2013-08-22T21:06:40Z</dcterms:modified>
</cp:coreProperties>
</file>